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86" r:id="rId3"/>
    <p:sldId id="287" r:id="rId4"/>
    <p:sldId id="288" r:id="rId5"/>
    <p:sldId id="290" r:id="rId6"/>
    <p:sldId id="293" r:id="rId7"/>
    <p:sldId id="291" r:id="rId8"/>
    <p:sldId id="292" r:id="rId9"/>
    <p:sldId id="289" r:id="rId10"/>
    <p:sldId id="294" r:id="rId11"/>
    <p:sldId id="295" r:id="rId12"/>
    <p:sldId id="296" r:id="rId13"/>
    <p:sldId id="297" r:id="rId14"/>
    <p:sldId id="298" r:id="rId1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55" autoAdjust="0"/>
    <p:restoredTop sz="94679" autoAdjust="0"/>
  </p:normalViewPr>
  <p:slideViewPr>
    <p:cSldViewPr snapToGrid="0" snapToObjects="1">
      <p:cViewPr varScale="1">
        <p:scale>
          <a:sx n="88" d="100"/>
          <a:sy n="88" d="100"/>
        </p:scale>
        <p:origin x="-1282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AF4EA-2E57-834F-882E-E0B2855B5051}" type="datetime1">
              <a:rPr lang="it-IT" smtClean="0"/>
              <a:t>18/03/2020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88C5D-850D-9E42-8DA9-008D8E1773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91615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88A6EB-828A-CA4D-AC94-01075CD55304}" type="datetime1">
              <a:rPr lang="it-IT" smtClean="0"/>
              <a:t>18/03/2020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BC49-6158-9E47-98E6-BC0942A777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7971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817581"/>
            <a:ext cx="2057400" cy="5308582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817581"/>
            <a:ext cx="6019800" cy="5308582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629652"/>
            <a:ext cx="8229600" cy="1143000"/>
          </a:xfrm>
        </p:spPr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955214"/>
            <a:ext cx="8229600" cy="4525963"/>
          </a:xfrm>
        </p:spPr>
        <p:txBody>
          <a:bodyPr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485446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485446"/>
            <a:ext cx="28956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485446"/>
            <a:ext cx="2133600" cy="365125"/>
          </a:xfrm>
        </p:spPr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761031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368519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761031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368519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843211"/>
            <a:ext cx="3008313" cy="10756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843212"/>
            <a:ext cx="5111750" cy="5417740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2005262"/>
            <a:ext cx="3008313" cy="425569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967566"/>
            <a:ext cx="5486400" cy="5503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882127"/>
            <a:ext cx="5486400" cy="39960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541176"/>
            <a:ext cx="5486400" cy="7816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66192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901424"/>
            <a:ext cx="8229600" cy="435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av"/><Relationship Id="rId2" Type="http://schemas.microsoft.com/office/2007/relationships/media" Target="../media/media10.wav"/><Relationship Id="rId1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13.wav"/><Relationship Id="rId7" Type="http://schemas.openxmlformats.org/officeDocument/2006/relationships/oleObject" Target="../embeddings/oleObject2.bin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jpe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2.png"/><Relationship Id="rId4" Type="http://schemas.openxmlformats.org/officeDocument/2006/relationships/audio" Target="../media/media13.wav"/><Relationship Id="rId9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7" Type="http://schemas.openxmlformats.org/officeDocument/2006/relationships/image" Target="../media/image6.png"/><Relationship Id="rId2" Type="http://schemas.microsoft.com/office/2007/relationships/media" Target="../media/media3.wav"/><Relationship Id="rId1" Type="http://schemas.openxmlformats.org/officeDocument/2006/relationships/tags" Target="../tags/tag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2" Type="http://schemas.microsoft.com/office/2007/relationships/media" Target="../media/media4.wav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2" Type="http://schemas.microsoft.com/office/2007/relationships/media" Target="../media/media6.wav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8.wav"/><Relationship Id="rId7" Type="http://schemas.openxmlformats.org/officeDocument/2006/relationships/image" Target="../media/image10.png"/><Relationship Id="rId2" Type="http://schemas.openxmlformats.org/officeDocument/2006/relationships/tags" Target="../tags/tag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CORSO DI ARCHITETTURA DEGLI ELABORATORI II</a:t>
            </a:r>
            <a:b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A.A. </a:t>
            </a:r>
            <a:r>
              <a:rPr lang="en-GB" b="1" kern="0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2019-2020</a:t>
            </a:r>
            <a:endParaRPr lang="en-GB" b="1" kern="0" dirty="0">
              <a:solidFill>
                <a:srgbClr val="3333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Docente</a:t>
            </a:r>
            <a:r>
              <a:rPr lang="en-US" dirty="0" smtClean="0"/>
              <a:t>:</a:t>
            </a:r>
          </a:p>
          <a:p>
            <a:r>
              <a:rPr lang="en-US" dirty="0" smtClean="0"/>
              <a:t>Dr. </a:t>
            </a:r>
            <a:r>
              <a:rPr lang="en-US" dirty="0" err="1" smtClean="0"/>
              <a:t>Silvestro</a:t>
            </a:r>
            <a:r>
              <a:rPr lang="en-US" dirty="0" smtClean="0"/>
              <a:t> Roberto </a:t>
            </a:r>
            <a:r>
              <a:rPr lang="en-US" dirty="0" err="1" smtClean="0"/>
              <a:t>Poccia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21"/>
    </mc:Choice>
    <mc:Fallback>
      <p:transition spd="slow" advTm="31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397906" y="812030"/>
            <a:ext cx="16417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smtClean="0">
                <a:latin typeface="Arial" charset="0"/>
              </a:rPr>
              <a:t>Un </a:t>
            </a:r>
            <a:r>
              <a:rPr lang="en-GB" altLang="en-US" sz="2800" b="1" dirty="0" err="1" smtClean="0">
                <a:latin typeface="Arial" charset="0"/>
              </a:rPr>
              <a:t>Ciclo</a:t>
            </a:r>
            <a:endParaRPr lang="en-US" sz="280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358548" y="1396210"/>
            <a:ext cx="303935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Un </a:t>
            </a:r>
            <a:r>
              <a:rPr lang="en-US" sz="1400" b="1" dirty="0" err="1" smtClean="0"/>
              <a:t>ciclo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consiste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nel</a:t>
            </a:r>
            <a:r>
              <a:rPr lang="en-US" sz="1400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Porto </a:t>
            </a:r>
            <a:r>
              <a:rPr lang="en-US" sz="1400" dirty="0" err="1" smtClean="0"/>
              <a:t>valoro</a:t>
            </a:r>
            <a:r>
              <a:rPr lang="en-US" sz="1400" dirty="0" smtClean="0"/>
              <a:t> da </a:t>
            </a:r>
            <a:r>
              <a:rPr lang="en-US" sz="1400" dirty="0" err="1" smtClean="0"/>
              <a:t>registri</a:t>
            </a:r>
            <a:r>
              <a:rPr lang="en-US" sz="1400" dirty="0" smtClean="0"/>
              <a:t> a bus B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Propago</a:t>
            </a:r>
            <a:r>
              <a:rPr lang="en-US" sz="1400" dirty="0" smtClean="0"/>
              <a:t> se4gnali per ALU e shifter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Sono</a:t>
            </a:r>
            <a:r>
              <a:rPr lang="en-US" sz="1400" dirty="0" smtClean="0"/>
              <a:t> </a:t>
            </a:r>
            <a:r>
              <a:rPr lang="en-US" sz="1400" dirty="0" err="1" smtClean="0"/>
              <a:t>ora</a:t>
            </a:r>
            <a:r>
              <a:rPr lang="en-US" sz="1400" dirty="0" smtClean="0"/>
              <a:t> </a:t>
            </a:r>
            <a:r>
              <a:rPr lang="en-US" sz="1400" dirty="0" err="1" smtClean="0"/>
              <a:t>sul</a:t>
            </a:r>
            <a:r>
              <a:rPr lang="en-US" sz="1400" dirty="0" smtClean="0"/>
              <a:t> bus C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Salvo </a:t>
            </a:r>
            <a:r>
              <a:rPr lang="en-US" sz="1400" dirty="0" err="1" smtClean="0"/>
              <a:t>nei</a:t>
            </a:r>
            <a:r>
              <a:rPr lang="en-US" sz="1400" dirty="0" smtClean="0"/>
              <a:t> </a:t>
            </a:r>
            <a:r>
              <a:rPr lang="en-US" sz="1400" dirty="0" err="1" smtClean="0"/>
              <a:t>registri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358548" y="2787657"/>
            <a:ext cx="431932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E con la </a:t>
            </a:r>
            <a:r>
              <a:rPr lang="en-US" sz="1400" b="1" dirty="0" err="1" smtClean="0"/>
              <a:t>Lettura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dalla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memoria</a:t>
            </a:r>
            <a:r>
              <a:rPr lang="en-US" sz="1400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Se </a:t>
            </a:r>
            <a:r>
              <a:rPr lang="en-US" sz="1400" dirty="0" err="1" smtClean="0"/>
              <a:t>asserito</a:t>
            </a:r>
            <a:r>
              <a:rPr lang="en-US" sz="1400" dirty="0" smtClean="0"/>
              <a:t> </a:t>
            </a:r>
            <a:r>
              <a:rPr lang="en-US" sz="1400" dirty="0" err="1" smtClean="0"/>
              <a:t>il</a:t>
            </a:r>
            <a:r>
              <a:rPr lang="en-US" sz="1400" dirty="0" smtClean="0"/>
              <a:t> </a:t>
            </a:r>
            <a:r>
              <a:rPr lang="en-US" sz="1400" dirty="0" err="1" smtClean="0"/>
              <a:t>segnale</a:t>
            </a:r>
            <a:r>
              <a:rPr lang="en-US" sz="1400" dirty="0" smtClean="0"/>
              <a:t> di </a:t>
            </a:r>
            <a:r>
              <a:rPr lang="en-US" sz="1400" dirty="0" err="1" smtClean="0"/>
              <a:t>lettura</a:t>
            </a:r>
            <a:endParaRPr lang="en-US" sz="14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L’operazione</a:t>
            </a:r>
            <a:r>
              <a:rPr lang="en-US" sz="1400" dirty="0" smtClean="0"/>
              <a:t> </a:t>
            </a:r>
            <a:r>
              <a:rPr lang="en-US" sz="1400" dirty="0" err="1" smtClean="0"/>
              <a:t>inizia</a:t>
            </a:r>
            <a:r>
              <a:rPr lang="en-US" sz="1400" dirty="0" smtClean="0"/>
              <a:t> </a:t>
            </a:r>
            <a:r>
              <a:rPr lang="en-US" sz="1400" dirty="0" err="1" smtClean="0"/>
              <a:t>alla</a:t>
            </a:r>
            <a:r>
              <a:rPr lang="en-US" sz="1400" dirty="0" smtClean="0"/>
              <a:t> fine del </a:t>
            </a:r>
            <a:r>
              <a:rPr lang="en-US" sz="1400" dirty="0" err="1" smtClean="0"/>
              <a:t>ciclo</a:t>
            </a:r>
            <a:r>
              <a:rPr lang="en-US" sz="1400" dirty="0" smtClean="0"/>
              <a:t> di </a:t>
            </a:r>
            <a:r>
              <a:rPr lang="en-US" sz="1400" dirty="0" err="1" smtClean="0"/>
              <a:t>percorso</a:t>
            </a:r>
            <a:r>
              <a:rPr lang="en-US" sz="1400" dirty="0" smtClean="0"/>
              <a:t> </a:t>
            </a:r>
            <a:r>
              <a:rPr lang="en-US" sz="1400" dirty="0" err="1" smtClean="0"/>
              <a:t>dati</a:t>
            </a:r>
            <a:endParaRPr lang="en-US" sz="1400" dirty="0" smtClean="0"/>
          </a:p>
          <a:p>
            <a:pPr marL="800100" lvl="1" indent="-342900">
              <a:buFont typeface="+mj-lt"/>
              <a:buAutoNum type="alphaLcParenR"/>
            </a:pPr>
            <a:r>
              <a:rPr lang="en-US" sz="1400" dirty="0" smtClean="0"/>
              <a:t>MAR e’ </a:t>
            </a:r>
            <a:r>
              <a:rPr lang="en-US" sz="1400" dirty="0" err="1" smtClean="0"/>
              <a:t>carico</a:t>
            </a:r>
            <a:endParaRPr lang="en-US" sz="14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Nel</a:t>
            </a:r>
            <a:r>
              <a:rPr lang="en-US" sz="1400" dirty="0" smtClean="0"/>
              <a:t> </a:t>
            </a:r>
            <a:r>
              <a:rPr lang="en-US" sz="1400" dirty="0" err="1" smtClean="0"/>
              <a:t>ciclo</a:t>
            </a:r>
            <a:r>
              <a:rPr lang="en-US" sz="1400" dirty="0" smtClean="0"/>
              <a:t> </a:t>
            </a:r>
            <a:r>
              <a:rPr lang="en-US" sz="1400" dirty="0" err="1" smtClean="0"/>
              <a:t>seguente</a:t>
            </a:r>
            <a:r>
              <a:rPr lang="en-US" sz="1400" dirty="0" smtClean="0"/>
              <a:t> I </a:t>
            </a:r>
            <a:r>
              <a:rPr lang="en-US" sz="1400" dirty="0" err="1" smtClean="0"/>
              <a:t>dati</a:t>
            </a:r>
            <a:r>
              <a:rPr lang="en-US" sz="1400" dirty="0" smtClean="0"/>
              <a:t> </a:t>
            </a:r>
            <a:r>
              <a:rPr lang="en-US" sz="1400" dirty="0" err="1" smtClean="0"/>
              <a:t>saranno</a:t>
            </a:r>
            <a:r>
              <a:rPr lang="en-US" sz="1400" dirty="0" smtClean="0"/>
              <a:t> in MBR o in MDR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Usabili</a:t>
            </a:r>
            <a:r>
              <a:rPr lang="en-US" sz="1400" dirty="0" smtClean="0"/>
              <a:t> </a:t>
            </a:r>
            <a:r>
              <a:rPr lang="en-US" sz="1400" dirty="0" err="1" smtClean="0"/>
              <a:t>nel</a:t>
            </a:r>
            <a:r>
              <a:rPr lang="en-US" sz="1400" dirty="0" smtClean="0"/>
              <a:t> </a:t>
            </a:r>
            <a:r>
              <a:rPr lang="en-US" sz="1400" dirty="0" err="1" smtClean="0"/>
              <a:t>ciclo</a:t>
            </a:r>
            <a:r>
              <a:rPr lang="en-US" sz="1400" dirty="0" smtClean="0"/>
              <a:t> </a:t>
            </a:r>
            <a:r>
              <a:rPr lang="en-US" sz="1400" dirty="0" err="1" smtClean="0"/>
              <a:t>seguente</a:t>
            </a:r>
            <a:endParaRPr lang="en-US" sz="1400" dirty="0"/>
          </a:p>
        </p:txBody>
      </p:sp>
      <p:grpSp>
        <p:nvGrpSpPr>
          <p:cNvPr id="7" name="Group 81"/>
          <p:cNvGrpSpPr>
            <a:grpSpLocks/>
          </p:cNvGrpSpPr>
          <p:nvPr/>
        </p:nvGrpSpPr>
        <p:grpSpPr bwMode="auto">
          <a:xfrm>
            <a:off x="1198105" y="4049250"/>
            <a:ext cx="7260698" cy="2023354"/>
            <a:chOff x="184" y="2208"/>
            <a:chExt cx="5488" cy="1749"/>
          </a:xfrm>
        </p:grpSpPr>
        <p:sp>
          <p:nvSpPr>
            <p:cNvPr id="8" name="Rectangle 80"/>
            <p:cNvSpPr>
              <a:spLocks noChangeArrowheads="1"/>
            </p:cNvSpPr>
            <p:nvPr/>
          </p:nvSpPr>
          <p:spPr bwMode="auto">
            <a:xfrm>
              <a:off x="184" y="2963"/>
              <a:ext cx="5488" cy="26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" name="Line 4"/>
            <p:cNvSpPr>
              <a:spLocks noChangeShapeType="1"/>
            </p:cNvSpPr>
            <p:nvPr/>
          </p:nvSpPr>
          <p:spPr bwMode="auto">
            <a:xfrm>
              <a:off x="336" y="3072"/>
              <a:ext cx="24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" name="Line 5"/>
            <p:cNvSpPr>
              <a:spLocks noChangeShapeType="1"/>
            </p:cNvSpPr>
            <p:nvPr/>
          </p:nvSpPr>
          <p:spPr bwMode="auto">
            <a:xfrm flipV="1">
              <a:off x="576" y="2728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Line 6"/>
            <p:cNvSpPr>
              <a:spLocks noChangeShapeType="1"/>
            </p:cNvSpPr>
            <p:nvPr/>
          </p:nvSpPr>
          <p:spPr bwMode="auto">
            <a:xfrm>
              <a:off x="672" y="2736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Line 7"/>
            <p:cNvSpPr>
              <a:spLocks noChangeShapeType="1"/>
            </p:cNvSpPr>
            <p:nvPr/>
          </p:nvSpPr>
          <p:spPr bwMode="auto">
            <a:xfrm flipH="1" flipV="1">
              <a:off x="848" y="2728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Line 8"/>
            <p:cNvSpPr>
              <a:spLocks noChangeShapeType="1"/>
            </p:cNvSpPr>
            <p:nvPr/>
          </p:nvSpPr>
          <p:spPr bwMode="auto">
            <a:xfrm>
              <a:off x="952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" name="Line 9"/>
            <p:cNvSpPr>
              <a:spLocks noChangeShapeType="1"/>
            </p:cNvSpPr>
            <p:nvPr/>
          </p:nvSpPr>
          <p:spPr bwMode="auto">
            <a:xfrm flipV="1">
              <a:off x="1768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Line 10"/>
            <p:cNvSpPr>
              <a:spLocks noChangeShapeType="1"/>
            </p:cNvSpPr>
            <p:nvPr/>
          </p:nvSpPr>
          <p:spPr bwMode="auto">
            <a:xfrm>
              <a:off x="1864" y="274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6" name="Line 11"/>
            <p:cNvSpPr>
              <a:spLocks noChangeShapeType="1"/>
            </p:cNvSpPr>
            <p:nvPr/>
          </p:nvSpPr>
          <p:spPr bwMode="auto">
            <a:xfrm flipH="1" flipV="1">
              <a:off x="2040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7" name="Line 12"/>
            <p:cNvSpPr>
              <a:spLocks noChangeShapeType="1"/>
            </p:cNvSpPr>
            <p:nvPr/>
          </p:nvSpPr>
          <p:spPr bwMode="auto">
            <a:xfrm>
              <a:off x="2144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Line 13"/>
            <p:cNvSpPr>
              <a:spLocks noChangeShapeType="1"/>
            </p:cNvSpPr>
            <p:nvPr/>
          </p:nvSpPr>
          <p:spPr bwMode="auto">
            <a:xfrm flipV="1">
              <a:off x="2960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9" name="Line 14"/>
            <p:cNvSpPr>
              <a:spLocks noChangeShapeType="1"/>
            </p:cNvSpPr>
            <p:nvPr/>
          </p:nvSpPr>
          <p:spPr bwMode="auto">
            <a:xfrm>
              <a:off x="3056" y="274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0" name="Line 15"/>
            <p:cNvSpPr>
              <a:spLocks noChangeShapeType="1"/>
            </p:cNvSpPr>
            <p:nvPr/>
          </p:nvSpPr>
          <p:spPr bwMode="auto">
            <a:xfrm flipH="1" flipV="1">
              <a:off x="3232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1" name="Line 16"/>
            <p:cNvSpPr>
              <a:spLocks noChangeShapeType="1"/>
            </p:cNvSpPr>
            <p:nvPr/>
          </p:nvSpPr>
          <p:spPr bwMode="auto">
            <a:xfrm>
              <a:off x="3328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2" name="Line 17"/>
            <p:cNvSpPr>
              <a:spLocks noChangeShapeType="1"/>
            </p:cNvSpPr>
            <p:nvPr/>
          </p:nvSpPr>
          <p:spPr bwMode="auto">
            <a:xfrm flipV="1">
              <a:off x="4144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3" name="Line 18"/>
            <p:cNvSpPr>
              <a:spLocks noChangeShapeType="1"/>
            </p:cNvSpPr>
            <p:nvPr/>
          </p:nvSpPr>
          <p:spPr bwMode="auto">
            <a:xfrm>
              <a:off x="4240" y="274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4" name="Line 19"/>
            <p:cNvSpPr>
              <a:spLocks noChangeShapeType="1"/>
            </p:cNvSpPr>
            <p:nvPr/>
          </p:nvSpPr>
          <p:spPr bwMode="auto">
            <a:xfrm flipH="1" flipV="1">
              <a:off x="4416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5" name="Text Box 21"/>
            <p:cNvSpPr txBox="1">
              <a:spLocks noChangeArrowheads="1"/>
            </p:cNvSpPr>
            <p:nvPr/>
          </p:nvSpPr>
          <p:spPr bwMode="auto">
            <a:xfrm>
              <a:off x="959" y="3312"/>
              <a:ext cx="730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MAR=i1;rd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26" name="Line 22"/>
            <p:cNvSpPr>
              <a:spLocks noChangeShapeType="1"/>
            </p:cNvSpPr>
            <p:nvPr/>
          </p:nvSpPr>
          <p:spPr bwMode="auto">
            <a:xfrm flipV="1">
              <a:off x="1344" y="2880"/>
              <a:ext cx="480" cy="480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7" name="Text Box 27"/>
            <p:cNvSpPr txBox="1">
              <a:spLocks noChangeArrowheads="1"/>
            </p:cNvSpPr>
            <p:nvPr/>
          </p:nvSpPr>
          <p:spPr bwMode="auto">
            <a:xfrm>
              <a:off x="2255" y="3312"/>
              <a:ext cx="730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MAR=i2;rd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28" name="Line 28"/>
            <p:cNvSpPr>
              <a:spLocks noChangeShapeType="1"/>
            </p:cNvSpPr>
            <p:nvPr/>
          </p:nvSpPr>
          <p:spPr bwMode="auto">
            <a:xfrm flipV="1">
              <a:off x="2544" y="2880"/>
              <a:ext cx="480" cy="480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9" name="Text Box 29"/>
            <p:cNvSpPr txBox="1">
              <a:spLocks noChangeArrowheads="1"/>
            </p:cNvSpPr>
            <p:nvPr/>
          </p:nvSpPr>
          <p:spPr bwMode="auto">
            <a:xfrm>
              <a:off x="2571" y="2208"/>
              <a:ext cx="772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solidFill>
                    <a:srgbClr val="0099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MDR=m[i1]</a:t>
              </a:r>
              <a:endParaRPr lang="it-IT" sz="1400">
                <a:solidFill>
                  <a:srgbClr val="0099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>
              <a:off x="2784" y="2400"/>
              <a:ext cx="240" cy="432"/>
            </a:xfrm>
            <a:prstGeom prst="line">
              <a:avLst/>
            </a:prstGeom>
            <a:noFill/>
            <a:ln w="9525">
              <a:solidFill>
                <a:srgbClr val="0099FF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1" name="Text Box 32"/>
            <p:cNvSpPr txBox="1">
              <a:spLocks noChangeArrowheads="1"/>
            </p:cNvSpPr>
            <p:nvPr/>
          </p:nvSpPr>
          <p:spPr bwMode="auto">
            <a:xfrm>
              <a:off x="3745" y="2208"/>
              <a:ext cx="772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solidFill>
                    <a:srgbClr val="0099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MDR=m[i2]</a:t>
              </a:r>
              <a:endParaRPr lang="it-IT" sz="1400">
                <a:solidFill>
                  <a:srgbClr val="0099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32" name="Line 33"/>
            <p:cNvSpPr>
              <a:spLocks noChangeShapeType="1"/>
            </p:cNvSpPr>
            <p:nvPr/>
          </p:nvSpPr>
          <p:spPr bwMode="auto">
            <a:xfrm>
              <a:off x="3958" y="2400"/>
              <a:ext cx="240" cy="432"/>
            </a:xfrm>
            <a:prstGeom prst="line">
              <a:avLst/>
            </a:prstGeom>
            <a:noFill/>
            <a:ln w="9525">
              <a:solidFill>
                <a:srgbClr val="0099FF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3" name="Line 62"/>
            <p:cNvSpPr>
              <a:spLocks noChangeShapeType="1"/>
            </p:cNvSpPr>
            <p:nvPr/>
          </p:nvSpPr>
          <p:spPr bwMode="auto">
            <a:xfrm>
              <a:off x="3168" y="2448"/>
              <a:ext cx="576" cy="432"/>
            </a:xfrm>
            <a:prstGeom prst="line">
              <a:avLst/>
            </a:prstGeom>
            <a:noFill/>
            <a:ln w="9525" cap="rnd">
              <a:solidFill>
                <a:srgbClr val="0099FF"/>
              </a:solidFill>
              <a:prstDash val="sysDot"/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4" name="Line 63"/>
            <p:cNvSpPr>
              <a:spLocks noChangeShapeType="1"/>
            </p:cNvSpPr>
            <p:nvPr/>
          </p:nvSpPr>
          <p:spPr bwMode="auto">
            <a:xfrm>
              <a:off x="4512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5" name="Line 64"/>
            <p:cNvSpPr>
              <a:spLocks noChangeShapeType="1"/>
            </p:cNvSpPr>
            <p:nvPr/>
          </p:nvSpPr>
          <p:spPr bwMode="auto">
            <a:xfrm flipV="1">
              <a:off x="5328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6" name="AutoShape 66"/>
            <p:cNvSpPr>
              <a:spLocks/>
            </p:cNvSpPr>
            <p:nvPr/>
          </p:nvSpPr>
          <p:spPr bwMode="auto">
            <a:xfrm rot="5400000" flipV="1">
              <a:off x="3664" y="2844"/>
              <a:ext cx="144" cy="264"/>
            </a:xfrm>
            <a:prstGeom prst="leftBrace">
              <a:avLst>
                <a:gd name="adj1" fmla="val 44444"/>
                <a:gd name="adj2" fmla="val 50000"/>
              </a:avLst>
            </a:prstGeom>
            <a:noFill/>
            <a:ln w="9525">
              <a:solidFill>
                <a:srgbClr val="0099FF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7" name="Line 67"/>
            <p:cNvSpPr>
              <a:spLocks noChangeShapeType="1"/>
            </p:cNvSpPr>
            <p:nvPr/>
          </p:nvSpPr>
          <p:spPr bwMode="auto">
            <a:xfrm>
              <a:off x="4352" y="2448"/>
              <a:ext cx="576" cy="432"/>
            </a:xfrm>
            <a:prstGeom prst="line">
              <a:avLst/>
            </a:prstGeom>
            <a:noFill/>
            <a:ln w="9525" cap="rnd">
              <a:solidFill>
                <a:srgbClr val="0099FF"/>
              </a:solidFill>
              <a:prstDash val="sysDot"/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8" name="AutoShape 68"/>
            <p:cNvSpPr>
              <a:spLocks/>
            </p:cNvSpPr>
            <p:nvPr/>
          </p:nvSpPr>
          <p:spPr bwMode="auto">
            <a:xfrm rot="5400000" flipV="1">
              <a:off x="4848" y="2844"/>
              <a:ext cx="144" cy="264"/>
            </a:xfrm>
            <a:prstGeom prst="leftBrace">
              <a:avLst>
                <a:gd name="adj1" fmla="val 44444"/>
                <a:gd name="adj2" fmla="val 50000"/>
              </a:avLst>
            </a:prstGeom>
            <a:noFill/>
            <a:ln w="9525">
              <a:solidFill>
                <a:srgbClr val="0099FF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9" name="Line 70"/>
            <p:cNvSpPr>
              <a:spLocks noChangeShapeType="1"/>
            </p:cNvSpPr>
            <p:nvPr/>
          </p:nvSpPr>
          <p:spPr bwMode="auto">
            <a:xfrm>
              <a:off x="288" y="3888"/>
              <a:ext cx="52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0" name="Line 71"/>
            <p:cNvSpPr>
              <a:spLocks noChangeShapeType="1"/>
            </p:cNvSpPr>
            <p:nvPr/>
          </p:nvSpPr>
          <p:spPr bwMode="auto">
            <a:xfrm>
              <a:off x="768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1" name="Line 72"/>
            <p:cNvSpPr>
              <a:spLocks noChangeShapeType="1"/>
            </p:cNvSpPr>
            <p:nvPr/>
          </p:nvSpPr>
          <p:spPr bwMode="auto">
            <a:xfrm>
              <a:off x="1952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2" name="Line 73"/>
            <p:cNvSpPr>
              <a:spLocks noChangeShapeType="1"/>
            </p:cNvSpPr>
            <p:nvPr/>
          </p:nvSpPr>
          <p:spPr bwMode="auto">
            <a:xfrm>
              <a:off x="3144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3" name="Line 74"/>
            <p:cNvSpPr>
              <a:spLocks noChangeShapeType="1"/>
            </p:cNvSpPr>
            <p:nvPr/>
          </p:nvSpPr>
          <p:spPr bwMode="auto">
            <a:xfrm>
              <a:off x="4328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4" name="Text Box 76"/>
            <p:cNvSpPr txBox="1">
              <a:spLocks noChangeArrowheads="1"/>
            </p:cNvSpPr>
            <p:nvPr/>
          </p:nvSpPr>
          <p:spPr bwMode="auto">
            <a:xfrm>
              <a:off x="1028" y="3691"/>
              <a:ext cx="490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 dirty="0" err="1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</a:t>
              </a:r>
              <a:r>
                <a:rPr lang="en-GB" sz="1400" dirty="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n</a:t>
              </a:r>
              <a:endParaRPr lang="it-IT" sz="1400" dirty="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45" name="Text Box 77"/>
            <p:cNvSpPr txBox="1">
              <a:spLocks noChangeArrowheads="1"/>
            </p:cNvSpPr>
            <p:nvPr/>
          </p:nvSpPr>
          <p:spPr bwMode="auto">
            <a:xfrm>
              <a:off x="2209" y="3691"/>
              <a:ext cx="627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 n+1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46" name="Text Box 78"/>
            <p:cNvSpPr txBox="1">
              <a:spLocks noChangeArrowheads="1"/>
            </p:cNvSpPr>
            <p:nvPr/>
          </p:nvSpPr>
          <p:spPr bwMode="auto">
            <a:xfrm>
              <a:off x="3401" y="3691"/>
              <a:ext cx="627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 n+2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47" name="Text Box 79"/>
            <p:cNvSpPr txBox="1">
              <a:spLocks noChangeArrowheads="1"/>
            </p:cNvSpPr>
            <p:nvPr/>
          </p:nvSpPr>
          <p:spPr bwMode="auto">
            <a:xfrm>
              <a:off x="4613" y="3691"/>
              <a:ext cx="627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 n+3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sp>
        <p:nvSpPr>
          <p:cNvPr id="48" name="Rettangolo 47"/>
          <p:cNvSpPr/>
          <p:nvPr/>
        </p:nvSpPr>
        <p:spPr>
          <a:xfrm>
            <a:off x="136589" y="5169224"/>
            <a:ext cx="18341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 smtClean="0"/>
              <a:t>Richiede</a:t>
            </a:r>
            <a:r>
              <a:rPr lang="en-US" b="1" dirty="0" smtClean="0"/>
              <a:t> </a:t>
            </a:r>
            <a:r>
              <a:rPr lang="en-US" b="1" dirty="0" err="1" smtClean="0"/>
              <a:t>piu</a:t>
            </a:r>
            <a:r>
              <a:rPr lang="en-US" b="1" dirty="0" smtClean="0"/>
              <a:t> </a:t>
            </a:r>
            <a:r>
              <a:rPr lang="en-US" b="1" dirty="0" err="1" smtClean="0"/>
              <a:t>cicli</a:t>
            </a:r>
            <a:r>
              <a:rPr lang="en-US" b="1" dirty="0" smtClean="0"/>
              <a:t>:</a:t>
            </a:r>
          </a:p>
          <a:p>
            <a:r>
              <a:rPr lang="en-US" dirty="0" err="1" smtClean="0"/>
              <a:t>Almeno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49" name="Rettangolo 48"/>
          <p:cNvSpPr/>
          <p:nvPr/>
        </p:nvSpPr>
        <p:spPr>
          <a:xfrm>
            <a:off x="4524089" y="1368077"/>
            <a:ext cx="4313168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Osservazioni</a:t>
            </a:r>
            <a:r>
              <a:rPr lang="en-US" b="1" dirty="0" smtClean="0"/>
              <a:t>:</a:t>
            </a:r>
          </a:p>
          <a:p>
            <a:r>
              <a:rPr lang="en-US" dirty="0" err="1" smtClean="0"/>
              <a:t>Ipotizzare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la </a:t>
            </a:r>
            <a:r>
              <a:rPr lang="en-US" dirty="0" err="1" smtClean="0"/>
              <a:t>memoria</a:t>
            </a:r>
            <a:r>
              <a:rPr lang="en-US" dirty="0" smtClean="0"/>
              <a:t> </a:t>
            </a:r>
            <a:r>
              <a:rPr lang="en-US" dirty="0" err="1" smtClean="0"/>
              <a:t>richieda</a:t>
            </a:r>
            <a:r>
              <a:rPr lang="en-US" dirty="0" smtClean="0"/>
              <a:t> un </a:t>
            </a:r>
            <a:r>
              <a:rPr lang="en-US" dirty="0" err="1" smtClean="0"/>
              <a:t>ciclo</a:t>
            </a:r>
            <a:endParaRPr lang="en-US" dirty="0" smtClean="0"/>
          </a:p>
          <a:p>
            <a:r>
              <a:rPr lang="en-US" dirty="0" smtClean="0"/>
              <a:t>Per fare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operaione</a:t>
            </a:r>
            <a:r>
              <a:rPr lang="en-US" dirty="0" smtClean="0"/>
              <a:t>  </a:t>
            </a:r>
            <a:r>
              <a:rPr lang="en-US" dirty="0" err="1" smtClean="0"/>
              <a:t>equivale</a:t>
            </a:r>
            <a:r>
              <a:rPr lang="en-US" dirty="0" smtClean="0"/>
              <a:t> al 100% di</a:t>
            </a:r>
          </a:p>
          <a:p>
            <a:r>
              <a:rPr lang="en-US" dirty="0" err="1" smtClean="0"/>
              <a:t>successi</a:t>
            </a:r>
            <a:r>
              <a:rPr lang="en-US" dirty="0" smtClean="0"/>
              <a:t> in cache: </a:t>
            </a:r>
            <a:r>
              <a:rPr lang="en-US" b="1" dirty="0" smtClean="0"/>
              <a:t>FALSO</a:t>
            </a:r>
            <a:br>
              <a:rPr lang="en-US" b="1" dirty="0" smtClean="0"/>
            </a:br>
            <a:r>
              <a:rPr lang="en-US" b="1" dirty="0" err="1" smtClean="0"/>
              <a:t>Facciamo</a:t>
            </a:r>
            <a:r>
              <a:rPr lang="en-US" b="1" dirty="0" smtClean="0"/>
              <a:t> </a:t>
            </a:r>
            <a:r>
              <a:rPr lang="en-US" b="1" dirty="0" err="1" smtClean="0"/>
              <a:t>questa</a:t>
            </a:r>
            <a:r>
              <a:rPr lang="en-US" b="1" dirty="0" smtClean="0"/>
              <a:t> </a:t>
            </a:r>
            <a:r>
              <a:rPr lang="en-US" b="1" dirty="0" err="1" smtClean="0"/>
              <a:t>assunzione</a:t>
            </a:r>
            <a:r>
              <a:rPr lang="en-US" b="1" dirty="0" smtClean="0"/>
              <a:t> per </a:t>
            </a:r>
            <a:r>
              <a:rPr lang="en-US" b="1" dirty="0" err="1" smtClean="0"/>
              <a:t>semplicita</a:t>
            </a:r>
            <a:r>
              <a:rPr lang="en-US" b="1" dirty="0" smtClean="0"/>
              <a:t>’</a:t>
            </a:r>
            <a:endParaRPr lang="en-US" dirty="0"/>
          </a:p>
        </p:txBody>
      </p:sp>
      <p:pic>
        <p:nvPicPr>
          <p:cNvPr id="50" name="Audio 4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1225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835"/>
    </mc:Choice>
    <mc:Fallback>
      <p:transition spd="slow" advTm="135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  <p:bldLst>
      <p:bldP spid="4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36428" y="1404821"/>
            <a:ext cx="822960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I linguaggi ad </a:t>
            </a:r>
            <a:r>
              <a:rPr lang="it-IT" dirty="0"/>
              <a:t>alto </a:t>
            </a:r>
            <a:r>
              <a:rPr lang="it-IT" dirty="0" smtClean="0"/>
              <a:t>livello e </a:t>
            </a:r>
            <a:r>
              <a:rPr lang="it-IT" dirty="0"/>
              <a:t>IJVM </a:t>
            </a:r>
            <a:r>
              <a:rPr lang="it-IT" dirty="0" smtClean="0"/>
              <a:t>hanno una </a:t>
            </a:r>
            <a:r>
              <a:rPr lang="it-IT" b="1" dirty="0" err="1" smtClean="0"/>
              <a:t>sequenzaimplicita</a:t>
            </a:r>
            <a:r>
              <a:rPr lang="it-IT" dirty="0"/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L'ordine </a:t>
            </a:r>
            <a:r>
              <a:rPr lang="it-IT" dirty="0"/>
              <a:t>con </a:t>
            </a:r>
            <a:r>
              <a:rPr lang="it-IT" dirty="0" smtClean="0"/>
              <a:t>cui vengono eseguite le istruzioni procede in </a:t>
            </a:r>
            <a:r>
              <a:rPr lang="it-IT" dirty="0"/>
              <a:t>modo </a:t>
            </a:r>
            <a:r>
              <a:rPr lang="it-IT" dirty="0" smtClean="0"/>
              <a:t>sequenziale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a meno che un </a:t>
            </a:r>
            <a:r>
              <a:rPr lang="it-IT" dirty="0"/>
              <a:t>salto </a:t>
            </a:r>
            <a:r>
              <a:rPr lang="it-IT" dirty="0" smtClean="0"/>
              <a:t>condizionato o incondizionato alteri tale </a:t>
            </a:r>
            <a:r>
              <a:rPr lang="it-IT" dirty="0"/>
              <a:t>ordine</a:t>
            </a:r>
            <a:r>
              <a:rPr lang="it-IT" dirty="0" smtClean="0"/>
              <a:t>;</a:t>
            </a:r>
          </a:p>
          <a:p>
            <a:pPr marL="285750" indent="-285750">
              <a:buFont typeface="Arial" pitchFamily="34" charset="0"/>
              <a:buChar char="•"/>
            </a:pPr>
            <a:endParaRPr lang="it-IT" dirty="0"/>
          </a:p>
          <a:p>
            <a:r>
              <a:rPr lang="it-IT" dirty="0" smtClean="0"/>
              <a:t>Nella microprogrammazione </a:t>
            </a:r>
            <a:r>
              <a:rPr lang="it-IT" dirty="0" err="1" smtClean="0"/>
              <a:t>utiizzata</a:t>
            </a:r>
            <a:r>
              <a:rPr lang="it-IT" dirty="0" smtClean="0"/>
              <a:t> da </a:t>
            </a:r>
            <a:r>
              <a:rPr lang="it-IT" dirty="0"/>
              <a:t>Mic-1 si </a:t>
            </a:r>
            <a:r>
              <a:rPr lang="it-IT" dirty="0" smtClean="0"/>
              <a:t>utilizza la </a:t>
            </a:r>
            <a:r>
              <a:rPr lang="it-IT" b="1" dirty="0" smtClean="0"/>
              <a:t>sequenza esplicita</a:t>
            </a:r>
            <a:r>
              <a:rPr lang="it-IT" dirty="0" smtClean="0"/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Nel senso che ogni microistruzione include l'indirizzo della microistruzione seguente(o </a:t>
            </a:r>
            <a:r>
              <a:rPr lang="it-IT" dirty="0"/>
              <a:t>di </a:t>
            </a:r>
            <a:r>
              <a:rPr lang="it-IT" dirty="0" smtClean="0"/>
              <a:t>quella corrispondente a </a:t>
            </a:r>
            <a:r>
              <a:rPr lang="it-IT" dirty="0"/>
              <a:t>un salto);</a:t>
            </a:r>
          </a:p>
          <a:p>
            <a:endParaRPr lang="it-IT" dirty="0" smtClean="0"/>
          </a:p>
          <a:p>
            <a:endParaRPr lang="it-IT" dirty="0"/>
          </a:p>
          <a:p>
            <a:r>
              <a:rPr lang="it-IT" b="1" dirty="0" smtClean="0"/>
              <a:t>NOTA:</a:t>
            </a:r>
          </a:p>
          <a:p>
            <a:r>
              <a:rPr lang="it-IT" dirty="0" smtClean="0"/>
              <a:t>Questa tecnica di </a:t>
            </a:r>
            <a:r>
              <a:rPr lang="it-IT" dirty="0" err="1" smtClean="0"/>
              <a:t>sequenzializzazione</a:t>
            </a:r>
            <a:r>
              <a:rPr lang="it-IT" dirty="0" smtClean="0"/>
              <a:t> </a:t>
            </a:r>
            <a:r>
              <a:rPr lang="it-IT" b="1" dirty="0" err="1" smtClean="0"/>
              <a:t>e</a:t>
            </a:r>
            <a:r>
              <a:rPr lang="it-IT" b="1" dirty="0" err="1"/>
              <a:t>'</a:t>
            </a:r>
            <a:r>
              <a:rPr lang="it-IT" b="1" dirty="0"/>
              <a:t> </a:t>
            </a:r>
            <a:r>
              <a:rPr lang="it-IT" b="1" dirty="0" err="1"/>
              <a:t>piu'</a:t>
            </a:r>
            <a:r>
              <a:rPr lang="it-IT" b="1" dirty="0"/>
              <a:t> veloce</a:t>
            </a:r>
            <a:r>
              <a:rPr lang="it-IT" dirty="0"/>
              <a:t>(ma </a:t>
            </a:r>
            <a:r>
              <a:rPr lang="it-IT" dirty="0" smtClean="0"/>
              <a:t>richiede </a:t>
            </a:r>
            <a:r>
              <a:rPr lang="it-IT" b="1" dirty="0" smtClean="0"/>
              <a:t>word </a:t>
            </a:r>
            <a:r>
              <a:rPr lang="it-IT" b="1" dirty="0" err="1" smtClean="0"/>
              <a:t>piu</a:t>
            </a:r>
            <a:r>
              <a:rPr lang="it-IT" b="1" dirty="0" err="1"/>
              <a:t>'</a:t>
            </a:r>
            <a:r>
              <a:rPr lang="it-IT" b="1" dirty="0"/>
              <a:t> lunghe</a:t>
            </a:r>
            <a:r>
              <a:rPr lang="it-IT" dirty="0"/>
              <a:t>)</a:t>
            </a:r>
          </a:p>
        </p:txBody>
      </p:sp>
      <p:sp>
        <p:nvSpPr>
          <p:cNvPr id="4" name="Rettangolo 3"/>
          <p:cNvSpPr/>
          <p:nvPr/>
        </p:nvSpPr>
        <p:spPr>
          <a:xfrm>
            <a:off x="1378839" y="829282"/>
            <a:ext cx="62536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Sequenzializzazione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delle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Istruzioni</a:t>
            </a:r>
            <a:endParaRPr lang="en-US" sz="28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77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174"/>
    </mc:Choice>
    <mc:Fallback>
      <p:transition spd="slow" advTm="72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905" y="1577699"/>
            <a:ext cx="4735272" cy="4699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ttangolo 2"/>
          <p:cNvSpPr/>
          <p:nvPr/>
        </p:nvSpPr>
        <p:spPr>
          <a:xfrm>
            <a:off x="120776" y="1592418"/>
            <a:ext cx="272594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Sappiamo </a:t>
            </a:r>
            <a:r>
              <a:rPr lang="it-IT" dirty="0"/>
              <a:t>che le istruzioni </a:t>
            </a:r>
            <a:endParaRPr lang="it-IT" dirty="0" smtClean="0"/>
          </a:p>
          <a:p>
            <a:r>
              <a:rPr lang="it-IT" dirty="0" smtClean="0"/>
              <a:t>IJVM </a:t>
            </a:r>
            <a:r>
              <a:rPr lang="it-IT" dirty="0"/>
              <a:t>fanno uso </a:t>
            </a:r>
            <a:r>
              <a:rPr lang="it-IT" dirty="0" smtClean="0"/>
              <a:t>del: </a:t>
            </a:r>
          </a:p>
          <a:p>
            <a:r>
              <a:rPr lang="it-IT" dirty="0" smtClean="0"/>
              <a:t>Program </a:t>
            </a:r>
            <a:r>
              <a:rPr lang="it-IT" dirty="0" err="1"/>
              <a:t>Counter</a:t>
            </a:r>
            <a:r>
              <a:rPr lang="it-IT" dirty="0"/>
              <a:t> (PC) e </a:t>
            </a:r>
            <a:endParaRPr lang="it-IT" dirty="0" smtClean="0"/>
          </a:p>
          <a:p>
            <a:r>
              <a:rPr lang="it-IT" dirty="0" smtClean="0"/>
              <a:t>del </a:t>
            </a:r>
            <a:r>
              <a:rPr lang="it-IT" dirty="0"/>
              <a:t>Memory </a:t>
            </a:r>
            <a:r>
              <a:rPr lang="it-IT" dirty="0" err="1"/>
              <a:t>Address</a:t>
            </a:r>
            <a:r>
              <a:rPr lang="it-IT" dirty="0"/>
              <a:t> </a:t>
            </a:r>
            <a:r>
              <a:rPr lang="it-IT" dirty="0" err="1"/>
              <a:t>Register</a:t>
            </a:r>
            <a:r>
              <a:rPr lang="it-IT" dirty="0"/>
              <a:t> (MAR</a:t>
            </a:r>
            <a:r>
              <a:rPr lang="it-IT" dirty="0" smtClean="0"/>
              <a:t>);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 smtClean="0"/>
              <a:t>Per </a:t>
            </a:r>
            <a:r>
              <a:rPr lang="it-IT" dirty="0"/>
              <a:t>gestire le microistruzioni avremo bisogno di due </a:t>
            </a:r>
            <a:r>
              <a:rPr lang="it-IT" dirty="0" err="1" smtClean="0"/>
              <a:t>microregistri</a:t>
            </a:r>
            <a:r>
              <a:rPr lang="it-IT" dirty="0" smtClean="0"/>
              <a:t>:</a:t>
            </a: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MPC </a:t>
            </a:r>
            <a:r>
              <a:rPr lang="en-US" b="1" dirty="0"/>
              <a:t>e MIR</a:t>
            </a:r>
            <a:endParaRPr lang="en-US" dirty="0"/>
          </a:p>
        </p:txBody>
      </p:sp>
      <p:sp>
        <p:nvSpPr>
          <p:cNvPr id="4" name="Rettangolo 3"/>
          <p:cNvSpPr/>
          <p:nvPr/>
        </p:nvSpPr>
        <p:spPr>
          <a:xfrm>
            <a:off x="7116792" y="1843995"/>
            <a:ext cx="188918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 smtClean="0"/>
              <a:t>MPC </a:t>
            </a:r>
            <a:r>
              <a:rPr lang="it-IT" dirty="0"/>
              <a:t>è </a:t>
            </a:r>
            <a:r>
              <a:rPr lang="it-IT" dirty="0" smtClean="0"/>
              <a:t>il registro di </a:t>
            </a:r>
            <a:r>
              <a:rPr lang="it-IT" dirty="0"/>
              <a:t>9 bit </a:t>
            </a:r>
            <a:r>
              <a:rPr lang="it-IT" dirty="0" smtClean="0"/>
              <a:t>che contiene l’indirizzo della prossima microistruzione che verrà eseguita;</a:t>
            </a:r>
          </a:p>
          <a:p>
            <a:endParaRPr lang="it-IT" dirty="0"/>
          </a:p>
          <a:p>
            <a:r>
              <a:rPr lang="it-IT" b="1" dirty="0" smtClean="0"/>
              <a:t>MIR </a:t>
            </a:r>
            <a:r>
              <a:rPr lang="it-IT" dirty="0"/>
              <a:t>è il registro che contiene la microistruzione corrente puntata da MPC;</a:t>
            </a:r>
          </a:p>
        </p:txBody>
      </p:sp>
      <p:sp>
        <p:nvSpPr>
          <p:cNvPr id="6" name="Rettangolo 5"/>
          <p:cNvSpPr/>
          <p:nvPr/>
        </p:nvSpPr>
        <p:spPr>
          <a:xfrm>
            <a:off x="2307067" y="866894"/>
            <a:ext cx="54954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Cammino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dei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dati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ed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Istruzione</a:t>
            </a:r>
            <a:endParaRPr lang="en-US" sz="28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68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06"/>
    </mc:Choice>
    <mc:Fallback>
      <p:transition spd="slow" advTm="81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2307067" y="866894"/>
            <a:ext cx="17812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Controllo</a:t>
            </a:r>
            <a:endParaRPr lang="en-US" sz="2800" dirty="0"/>
          </a:p>
        </p:txBody>
      </p:sp>
      <p:grpSp>
        <p:nvGrpSpPr>
          <p:cNvPr id="4" name="Group 11"/>
          <p:cNvGrpSpPr>
            <a:grpSpLocks/>
          </p:cNvGrpSpPr>
          <p:nvPr/>
        </p:nvGrpSpPr>
        <p:grpSpPr bwMode="auto">
          <a:xfrm>
            <a:off x="423730" y="2074324"/>
            <a:ext cx="3361427" cy="3421062"/>
            <a:chOff x="1344" y="1023"/>
            <a:chExt cx="2756" cy="2732"/>
          </a:xfrm>
        </p:grpSpPr>
        <p:pic>
          <p:nvPicPr>
            <p:cNvPr id="5" name="Picture 3" descr="Sequencer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10" y="1023"/>
              <a:ext cx="2090" cy="2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6" name="Group 8"/>
            <p:cNvGrpSpPr>
              <a:grpSpLocks/>
            </p:cNvGrpSpPr>
            <p:nvPr/>
          </p:nvGrpSpPr>
          <p:grpSpPr bwMode="auto">
            <a:xfrm>
              <a:off x="1344" y="1264"/>
              <a:ext cx="816" cy="336"/>
              <a:chOff x="1408" y="1192"/>
              <a:chExt cx="816" cy="336"/>
            </a:xfrm>
          </p:grpSpPr>
          <p:grpSp>
            <p:nvGrpSpPr>
              <p:cNvPr id="9" name="Group 7"/>
              <p:cNvGrpSpPr>
                <a:grpSpLocks/>
              </p:cNvGrpSpPr>
              <p:nvPr/>
            </p:nvGrpSpPr>
            <p:grpSpPr bwMode="auto">
              <a:xfrm>
                <a:off x="1408" y="1192"/>
                <a:ext cx="576" cy="336"/>
                <a:chOff x="1392" y="1152"/>
                <a:chExt cx="576" cy="336"/>
              </a:xfrm>
            </p:grpSpPr>
            <p:sp>
              <p:nvSpPr>
                <p:cNvPr id="11" name="Text Box 4"/>
                <p:cNvSpPr txBox="1">
                  <a:spLocks noChangeArrowheads="1"/>
                </p:cNvSpPr>
                <p:nvPr/>
              </p:nvSpPr>
              <p:spPr bwMode="auto">
                <a:xfrm>
                  <a:off x="1440" y="1195"/>
                  <a:ext cx="481" cy="25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algn="ctr">
                    <a:defRPr/>
                  </a:pPr>
                  <a:r>
                    <a:rPr lang="en-GB">
                      <a:effectLst>
                        <a:outerShdw blurRad="38100" dist="38100" dir="2700000" algn="tl">
                          <a:srgbClr val="C0C0C0"/>
                        </a:outerShdw>
                      </a:effectLst>
                    </a:rPr>
                    <a:t>MBR</a:t>
                  </a:r>
                  <a:endParaRPr lang="it-IT">
                    <a:effectLst>
                      <a:outerShdw blurRad="38100" dist="38100" dir="2700000" algn="tl">
                        <a:srgbClr val="C0C0C0"/>
                      </a:outerShdw>
                    </a:effectLst>
                  </a:endParaRPr>
                </a:p>
              </p:txBody>
            </p:sp>
            <p:sp>
              <p:nvSpPr>
                <p:cNvPr id="12" name="Rectangle 5"/>
                <p:cNvSpPr>
                  <a:spLocks noChangeArrowheads="1"/>
                </p:cNvSpPr>
                <p:nvPr/>
              </p:nvSpPr>
              <p:spPr bwMode="auto">
                <a:xfrm>
                  <a:off x="1392" y="1152"/>
                  <a:ext cx="576" cy="336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spAutoFit/>
                </a:bodyPr>
                <a:lstStyle/>
                <a:p>
                  <a:pPr>
                    <a:defRPr/>
                  </a:pPr>
                  <a:endParaRPr lang="it-IT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p:grpSp>
          <p:sp>
            <p:nvSpPr>
              <p:cNvPr id="10" name="Line 6"/>
              <p:cNvSpPr>
                <a:spLocks noChangeShapeType="1"/>
              </p:cNvSpPr>
              <p:nvPr/>
            </p:nvSpPr>
            <p:spPr bwMode="auto">
              <a:xfrm>
                <a:off x="1984" y="1360"/>
                <a:ext cx="2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endParaRPr lang="it-IT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7" name="Text Box 9"/>
            <p:cNvSpPr txBox="1">
              <a:spLocks noChangeArrowheads="1"/>
            </p:cNvSpPr>
            <p:nvPr/>
          </p:nvSpPr>
          <p:spPr bwMode="auto">
            <a:xfrm>
              <a:off x="1841" y="3280"/>
              <a:ext cx="185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2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N</a:t>
              </a:r>
              <a:endParaRPr lang="it-IT" sz="12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8" name="Text Box 10"/>
            <p:cNvSpPr txBox="1">
              <a:spLocks noChangeArrowheads="1"/>
            </p:cNvSpPr>
            <p:nvPr/>
          </p:nvSpPr>
          <p:spPr bwMode="auto">
            <a:xfrm>
              <a:off x="1847" y="3424"/>
              <a:ext cx="175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2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Z</a:t>
              </a:r>
              <a:endParaRPr lang="it-IT" sz="12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sp>
        <p:nvSpPr>
          <p:cNvPr id="13" name="Rettangolo 12"/>
          <p:cNvSpPr/>
          <p:nvPr/>
        </p:nvSpPr>
        <p:spPr>
          <a:xfrm>
            <a:off x="201282" y="1291142"/>
            <a:ext cx="78299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Ad ogni ciclo di clock  (nella durata dell’impulso  </a:t>
            </a:r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parte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alta del segnale del clock) si deve stabilire quale sarà la prossima microistruzione da eseguire.</a:t>
            </a:r>
            <a:endParaRPr lang="it-IT" altLang="en-US" sz="1600" b="1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14" name="Rettangolo 13"/>
          <p:cNvSpPr/>
          <p:nvPr/>
        </p:nvSpPr>
        <p:spPr>
          <a:xfrm>
            <a:off x="4261449" y="2058191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2. L’indirizzo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di tale istruzione viene </a:t>
            </a:r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calcolata: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altLang="en-US" sz="1600" i="1" dirty="0" smtClean="0">
                <a:solidFill>
                  <a:srgbClr val="000099"/>
                </a:solidFill>
                <a:cs typeface="Times New Roman" pitchFamily="18" charset="0"/>
              </a:rPr>
              <a:t>in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funzione dei campi </a:t>
            </a:r>
            <a:r>
              <a:rPr lang="it-IT" altLang="en-US" sz="1600" b="1" i="1" dirty="0" err="1">
                <a:solidFill>
                  <a:srgbClr val="FFC000"/>
                </a:solidFill>
                <a:cs typeface="Times New Roman" pitchFamily="18" charset="0"/>
              </a:rPr>
              <a:t>Next_Address</a:t>
            </a:r>
            <a:r>
              <a:rPr lang="it-IT" altLang="en-US" sz="1600" i="1" dirty="0">
                <a:solidFill>
                  <a:srgbClr val="FFC000"/>
                </a:solidFill>
                <a:cs typeface="Times New Roman" pitchFamily="18" charset="0"/>
              </a:rPr>
              <a:t>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e </a:t>
            </a:r>
            <a:r>
              <a:rPr lang="it-IT" altLang="en-US" sz="1600" b="1" i="1" dirty="0">
                <a:solidFill>
                  <a:srgbClr val="FF0000"/>
                </a:solidFill>
                <a:cs typeface="Times New Roman" pitchFamily="18" charset="0"/>
              </a:rPr>
              <a:t>JAM</a:t>
            </a:r>
            <a:r>
              <a:rPr lang="it-IT" altLang="en-US" sz="1600" i="1" dirty="0">
                <a:solidFill>
                  <a:srgbClr val="FF0000"/>
                </a:solidFill>
                <a:cs typeface="Times New Roman" pitchFamily="18" charset="0"/>
              </a:rPr>
              <a:t>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della microistruzione attualmente presente in MIR</a:t>
            </a:r>
            <a:r>
              <a:rPr lang="it-IT" altLang="en-US" sz="1600" i="1" dirty="0" smtClean="0">
                <a:solidFill>
                  <a:srgbClr val="000099"/>
                </a:solidFill>
                <a:cs typeface="Times New Roman" pitchFamily="18" charset="0"/>
              </a:rPr>
              <a:t>,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altLang="en-US" sz="1600" i="1" dirty="0" smtClean="0">
                <a:solidFill>
                  <a:srgbClr val="000099"/>
                </a:solidFill>
                <a:cs typeface="Times New Roman" pitchFamily="18" charset="0"/>
              </a:rPr>
              <a:t>e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dei </a:t>
            </a:r>
            <a:r>
              <a:rPr lang="it-IT" altLang="en-US" sz="1600" b="1" i="1" dirty="0">
                <a:solidFill>
                  <a:srgbClr val="FF0000"/>
                </a:solidFill>
                <a:cs typeface="Times New Roman" pitchFamily="18" charset="0"/>
              </a:rPr>
              <a:t>bit Z e N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prodotti dall’ALU (nel ciclo corrente)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o del contenuto di MBR.</a:t>
            </a:r>
            <a:endParaRPr lang="en-US" sz="1600" b="1" dirty="0"/>
          </a:p>
        </p:txBody>
      </p:sp>
      <p:graphicFrame>
        <p:nvGraphicFramePr>
          <p:cNvPr id="15" name="Ogget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2104947"/>
              </p:ext>
            </p:extLst>
          </p:nvPr>
        </p:nvGraphicFramePr>
        <p:xfrm>
          <a:off x="3928074" y="3627407"/>
          <a:ext cx="5238750" cy="127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Bitmap Image" r:id="rId7" imgW="5238095" imgH="2352381" progId="PBrush">
                  <p:embed/>
                </p:oleObj>
              </mc:Choice>
              <mc:Fallback>
                <p:oleObj name="Bitmap Image" r:id="rId7" imgW="5238095" imgH="2352381" progId="PBrush">
                  <p:embed/>
                  <p:pic>
                    <p:nvPicPr>
                      <p:cNvPr id="0" name="Object 5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45911"/>
                      <a:stretch>
                        <a:fillRect/>
                      </a:stretch>
                    </p:blipFill>
                    <p:spPr bwMode="auto">
                      <a:xfrm>
                        <a:off x="3928074" y="3627407"/>
                        <a:ext cx="5238750" cy="127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ttangolo 15"/>
          <p:cNvSpPr/>
          <p:nvPr/>
        </p:nvSpPr>
        <p:spPr>
          <a:xfrm>
            <a:off x="4071072" y="3627407"/>
            <a:ext cx="1700001" cy="1273175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ttangolo 16"/>
          <p:cNvSpPr/>
          <p:nvPr/>
        </p:nvSpPr>
        <p:spPr>
          <a:xfrm>
            <a:off x="117490" y="5495386"/>
            <a:ext cx="315784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3.  L’indirizzo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calcolato viene memorizzato in MPC, e la nuova microistruzione viene copiata in MIR sul fronte di discesa del clock.</a:t>
            </a:r>
            <a:endParaRPr lang="it-IT" altLang="en-US" sz="1600" b="1" i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pic>
        <p:nvPicPr>
          <p:cNvPr id="18" name="Picture 19" descr="sottocicliMPC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56" y="5176267"/>
            <a:ext cx="2465388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ttangolo 18"/>
          <p:cNvSpPr/>
          <p:nvPr/>
        </p:nvSpPr>
        <p:spPr>
          <a:xfrm>
            <a:off x="5700645" y="4944112"/>
            <a:ext cx="3219068" cy="1815882"/>
          </a:xfrm>
          <a:prstGeom prst="rect">
            <a:avLst/>
          </a:prstGeom>
          <a:gradFill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NOTA:</a:t>
            </a:r>
            <a:b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</a:br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IL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LINGUAGGIO DELLE MICROISTRUZIONI DEVE SEMPRE SPECIFICARE UN </a:t>
            </a:r>
            <a:r>
              <a:rPr lang="it-IT" altLang="en-US" sz="1600" b="1" i="1" dirty="0" err="1">
                <a:solidFill>
                  <a:srgbClr val="000099"/>
                </a:solidFill>
                <a:cs typeface="Times New Roman" pitchFamily="18" charset="0"/>
              </a:rPr>
              <a:t>Next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it-IT" altLang="en-US" sz="1600" b="1" i="1" dirty="0" err="1">
                <a:solidFill>
                  <a:srgbClr val="000099"/>
                </a:solidFill>
                <a:cs typeface="Times New Roman" pitchFamily="18" charset="0"/>
              </a:rPr>
              <a:t>Address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, NON SI SEGUE L’ORDINE SEQUENZIALE DI MEMORIZZAZIONE IN CONTROL STORE</a:t>
            </a:r>
            <a:endParaRPr lang="en-US" sz="1600" b="1" dirty="0"/>
          </a:p>
        </p:txBody>
      </p:sp>
      <p:pic>
        <p:nvPicPr>
          <p:cNvPr id="20" name="Audio 19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740948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686"/>
    </mc:Choice>
    <mc:Fallback>
      <p:transition spd="slow" advTm="135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14" grpId="0"/>
      <p:bldP spid="16" grpId="0" animBg="1"/>
      <p:bldP spid="17" grpId="0"/>
      <p:bldP spid="1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307067" y="866894"/>
            <a:ext cx="41793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Nella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prossima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Lezione</a:t>
            </a:r>
            <a:endParaRPr lang="en-US" sz="2800" dirty="0"/>
          </a:p>
        </p:txBody>
      </p:sp>
      <p:sp>
        <p:nvSpPr>
          <p:cNvPr id="4" name="Rettangolo 3"/>
          <p:cNvSpPr/>
          <p:nvPr/>
        </p:nvSpPr>
        <p:spPr>
          <a:xfrm>
            <a:off x="369792" y="1584032"/>
            <a:ext cx="82589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1600" b="1" dirty="0" err="1" smtClean="0">
                <a:latin typeface="Arial" charset="0"/>
              </a:rPr>
              <a:t>Continueremo</a:t>
            </a:r>
            <a:r>
              <a:rPr lang="en-GB" altLang="en-US" sz="1600" b="1" dirty="0" smtClean="0">
                <a:latin typeface="Arial" charset="0"/>
              </a:rPr>
              <a:t> a </a:t>
            </a:r>
            <a:r>
              <a:rPr lang="en-GB" altLang="en-US" sz="1600" b="1" dirty="0" err="1" smtClean="0">
                <a:latin typeface="Arial" charset="0"/>
              </a:rPr>
              <a:t>vedere</a:t>
            </a:r>
            <a:r>
              <a:rPr lang="en-GB" altLang="en-US" sz="1600" b="1" dirty="0" smtClean="0">
                <a:latin typeface="Arial" charset="0"/>
              </a:rPr>
              <a:t> le </a:t>
            </a:r>
            <a:r>
              <a:rPr lang="en-GB" altLang="en-US" sz="1600" b="1" dirty="0" err="1" smtClean="0">
                <a:latin typeface="Arial" charset="0"/>
              </a:rPr>
              <a:t>istruzioni</a:t>
            </a:r>
            <a:r>
              <a:rPr lang="en-GB" altLang="en-US" sz="1600" b="1" dirty="0" smtClean="0">
                <a:latin typeface="Arial" charset="0"/>
              </a:rPr>
              <a:t> di </a:t>
            </a:r>
            <a:r>
              <a:rPr lang="en-GB" altLang="en-US" sz="1600" b="1" dirty="0" err="1" smtClean="0">
                <a:latin typeface="Arial" charset="0"/>
              </a:rPr>
              <a:t>controllo</a:t>
            </a:r>
            <a:r>
              <a:rPr lang="en-GB" altLang="en-US" sz="1600" b="1" dirty="0" smtClean="0">
                <a:latin typeface="Arial" charset="0"/>
              </a:rPr>
              <a:t> e </a:t>
            </a:r>
            <a:r>
              <a:rPr lang="en-GB" altLang="en-US" sz="1600" b="1" dirty="0" err="1" smtClean="0">
                <a:latin typeface="Arial" charset="0"/>
              </a:rPr>
              <a:t>salto</a:t>
            </a:r>
            <a:r>
              <a:rPr lang="en-GB" altLang="en-US" sz="1600" b="1" dirty="0" smtClean="0">
                <a:latin typeface="Arial" charset="0"/>
              </a:rPr>
              <a:t/>
            </a:r>
            <a:br>
              <a:rPr lang="en-GB" altLang="en-US" sz="1600" b="1" dirty="0" smtClean="0">
                <a:latin typeface="Arial" charset="0"/>
              </a:rPr>
            </a:br>
            <a:r>
              <a:rPr lang="en-GB" altLang="en-US" sz="1600" b="1" dirty="0" smtClean="0">
                <a:latin typeface="Arial" charset="0"/>
              </a:rPr>
              <a:t/>
            </a:r>
            <a:br>
              <a:rPr lang="en-GB" altLang="en-US" sz="1600" b="1" dirty="0" smtClean="0">
                <a:latin typeface="Arial" charset="0"/>
              </a:rPr>
            </a:br>
            <a:r>
              <a:rPr lang="en-GB" altLang="en-US" sz="1600" b="1" dirty="0" err="1" smtClean="0">
                <a:latin typeface="Arial" charset="0"/>
              </a:rPr>
              <a:t>Vorrei</a:t>
            </a:r>
            <a:r>
              <a:rPr lang="en-GB" altLang="en-US" sz="1600" b="1" dirty="0" smtClean="0">
                <a:latin typeface="Arial" charset="0"/>
              </a:rPr>
              <a:t> </a:t>
            </a:r>
            <a:r>
              <a:rPr lang="en-GB" altLang="en-US" sz="1600" b="1" dirty="0" err="1" smtClean="0">
                <a:latin typeface="Arial" charset="0"/>
              </a:rPr>
              <a:t>iniziare</a:t>
            </a:r>
            <a:r>
              <a:rPr lang="en-GB" altLang="en-US" sz="1600" b="1" dirty="0" smtClean="0">
                <a:latin typeface="Arial" charset="0"/>
              </a:rPr>
              <a:t> a </a:t>
            </a:r>
            <a:r>
              <a:rPr lang="en-GB" altLang="en-US" sz="1600" b="1" dirty="0" err="1" smtClean="0">
                <a:latin typeface="Arial" charset="0"/>
              </a:rPr>
              <a:t>farvi</a:t>
            </a:r>
            <a:r>
              <a:rPr lang="en-GB" altLang="en-US" sz="1600" b="1" dirty="0" smtClean="0">
                <a:latin typeface="Arial" charset="0"/>
              </a:rPr>
              <a:t> </a:t>
            </a:r>
            <a:r>
              <a:rPr lang="en-GB" altLang="en-US" sz="1600" b="1" dirty="0" err="1" smtClean="0">
                <a:latin typeface="Arial" charset="0"/>
              </a:rPr>
              <a:t>vedere</a:t>
            </a:r>
            <a:r>
              <a:rPr lang="en-GB" altLang="en-US" sz="1600" b="1" dirty="0" smtClean="0">
                <a:latin typeface="Arial" charset="0"/>
              </a:rPr>
              <a:t> </a:t>
            </a:r>
            <a:r>
              <a:rPr lang="en-GB" altLang="en-US" sz="1600" b="1" dirty="0" err="1" smtClean="0">
                <a:latin typeface="Arial" charset="0"/>
              </a:rPr>
              <a:t>L’emulatore</a:t>
            </a:r>
            <a:r>
              <a:rPr lang="en-GB" altLang="en-US" sz="1600" b="1" dirty="0" smtClean="0">
                <a:latin typeface="Arial" charset="0"/>
              </a:rPr>
              <a:t>.</a:t>
            </a:r>
          </a:p>
          <a:p>
            <a:endParaRPr lang="en-GB" sz="1600" b="1" dirty="0">
              <a:latin typeface="Arial" charset="0"/>
            </a:endParaRPr>
          </a:p>
          <a:p>
            <a:r>
              <a:rPr lang="en-GB" sz="1600" b="1" dirty="0" smtClean="0">
                <a:latin typeface="Arial" charset="0"/>
              </a:rPr>
              <a:t>In </a:t>
            </a:r>
            <a:r>
              <a:rPr lang="en-GB" sz="1600" b="1" dirty="0" err="1" smtClean="0">
                <a:latin typeface="Arial" charset="0"/>
              </a:rPr>
              <a:t>settimana</a:t>
            </a:r>
            <a:r>
              <a:rPr lang="en-GB" sz="1600" b="1" dirty="0" smtClean="0">
                <a:latin typeface="Arial" charset="0"/>
              </a:rPr>
              <a:t> </a:t>
            </a:r>
            <a:r>
              <a:rPr lang="en-GB" sz="1600" b="1" dirty="0" err="1" smtClean="0">
                <a:latin typeface="Arial" charset="0"/>
              </a:rPr>
              <a:t>perfavore</a:t>
            </a:r>
            <a:r>
              <a:rPr lang="en-GB" sz="1600" b="1" dirty="0" smtClean="0">
                <a:latin typeface="Arial" charset="0"/>
              </a:rPr>
              <a:t> </a:t>
            </a:r>
            <a:r>
              <a:rPr lang="en-GB" sz="1600" b="1" dirty="0" err="1" smtClean="0">
                <a:latin typeface="Arial" charset="0"/>
              </a:rPr>
              <a:t>attivatevi</a:t>
            </a:r>
            <a:r>
              <a:rPr lang="en-GB" sz="1600" b="1" dirty="0" smtClean="0">
                <a:latin typeface="Arial" charset="0"/>
              </a:rPr>
              <a:t> </a:t>
            </a:r>
            <a:r>
              <a:rPr lang="en-GB" sz="1600" b="1" dirty="0" err="1" smtClean="0">
                <a:latin typeface="Arial" charset="0"/>
              </a:rPr>
              <a:t>sul</a:t>
            </a:r>
            <a:r>
              <a:rPr lang="en-GB" sz="1600" b="1" dirty="0" smtClean="0">
                <a:latin typeface="Arial" charset="0"/>
              </a:rPr>
              <a:t> </a:t>
            </a:r>
            <a:r>
              <a:rPr lang="en-GB" sz="1600" b="1" dirty="0" err="1" smtClean="0">
                <a:latin typeface="Arial" charset="0"/>
              </a:rPr>
              <a:t>moodle</a:t>
            </a:r>
            <a:r>
              <a:rPr lang="en-GB" sz="1600" b="1" dirty="0" smtClean="0">
                <a:latin typeface="Arial" charset="0"/>
              </a:rPr>
              <a:t> per </a:t>
            </a:r>
            <a:r>
              <a:rPr lang="en-GB" sz="1600" b="1" dirty="0" err="1" smtClean="0">
                <a:latin typeface="Arial" charset="0"/>
              </a:rPr>
              <a:t>settare</a:t>
            </a:r>
            <a:r>
              <a:rPr lang="en-GB" sz="1600" b="1" dirty="0" smtClean="0">
                <a:latin typeface="Arial" charset="0"/>
              </a:rPr>
              <a:t> e </a:t>
            </a:r>
            <a:r>
              <a:rPr lang="en-GB" sz="1600" b="1" dirty="0" err="1" smtClean="0">
                <a:latin typeface="Arial" charset="0"/>
              </a:rPr>
              <a:t>configurare</a:t>
            </a:r>
            <a:r>
              <a:rPr lang="en-GB" sz="1600" b="1" dirty="0" smtClean="0">
                <a:latin typeface="Arial" charset="0"/>
              </a:rPr>
              <a:t>  </a:t>
            </a:r>
            <a:r>
              <a:rPr lang="en-GB" sz="1600" b="1" dirty="0" err="1" smtClean="0">
                <a:latin typeface="Arial" charset="0"/>
              </a:rPr>
              <a:t>il</a:t>
            </a:r>
            <a:r>
              <a:rPr lang="en-GB" sz="1600" b="1" dirty="0" smtClean="0">
                <a:latin typeface="Arial" charset="0"/>
              </a:rPr>
              <a:t> </a:t>
            </a:r>
            <a:r>
              <a:rPr lang="en-GB" sz="1600" b="1" dirty="0" err="1" smtClean="0">
                <a:latin typeface="Arial" charset="0"/>
              </a:rPr>
              <a:t>simulatore</a:t>
            </a:r>
            <a:endParaRPr lang="en-GB" sz="1600" b="1" dirty="0" smtClean="0">
              <a:latin typeface="Arial" charset="0"/>
            </a:endParaRPr>
          </a:p>
          <a:p>
            <a:r>
              <a:rPr lang="en-GB" sz="1600" b="1" dirty="0" err="1" smtClean="0">
                <a:latin typeface="Arial" charset="0"/>
              </a:rPr>
              <a:t>Proveremo</a:t>
            </a:r>
            <a:r>
              <a:rPr lang="en-GB" sz="1600" b="1" dirty="0" smtClean="0">
                <a:latin typeface="Arial" charset="0"/>
              </a:rPr>
              <a:t> a </a:t>
            </a:r>
            <a:r>
              <a:rPr lang="en-GB" sz="1600" b="1" dirty="0" err="1" smtClean="0">
                <a:latin typeface="Arial" charset="0"/>
              </a:rPr>
              <a:t>farr</a:t>
            </a:r>
            <a:r>
              <a:rPr lang="en-GB" sz="1600" b="1" dirty="0" smtClean="0">
                <a:latin typeface="Arial" charset="0"/>
              </a:rPr>
              <a:t> </a:t>
            </a:r>
            <a:r>
              <a:rPr lang="en-GB" sz="1600" b="1" dirty="0" err="1" smtClean="0">
                <a:latin typeface="Arial" charset="0"/>
              </a:rPr>
              <a:t>una</a:t>
            </a:r>
            <a:r>
              <a:rPr lang="en-GB" sz="1600" b="1" dirty="0" smtClean="0">
                <a:latin typeface="Arial" charset="0"/>
              </a:rPr>
              <a:t> </a:t>
            </a:r>
            <a:r>
              <a:rPr lang="en-GB" sz="1600" b="1" dirty="0" err="1" smtClean="0">
                <a:latin typeface="Arial" charset="0"/>
              </a:rPr>
              <a:t>lezione</a:t>
            </a:r>
            <a:r>
              <a:rPr lang="en-GB" sz="1600" b="1" dirty="0" smtClean="0">
                <a:latin typeface="Arial" charset="0"/>
              </a:rPr>
              <a:t> di </a:t>
            </a:r>
            <a:r>
              <a:rPr lang="en-GB" sz="1600" b="1" dirty="0" err="1" smtClean="0">
                <a:latin typeface="Arial" charset="0"/>
              </a:rPr>
              <a:t>laboratorio</a:t>
            </a:r>
            <a:r>
              <a:rPr lang="en-GB" sz="1600" b="1" dirty="0" smtClean="0">
                <a:latin typeface="Arial" charset="0"/>
              </a:rPr>
              <a:t> da </a:t>
            </a:r>
            <a:r>
              <a:rPr lang="en-GB" sz="1600" b="1" dirty="0" err="1" smtClean="0">
                <a:latin typeface="Arial" charset="0"/>
              </a:rPr>
              <a:t>remoto</a:t>
            </a:r>
            <a:r>
              <a:rPr lang="en-GB" sz="1600" b="1" dirty="0" smtClean="0">
                <a:latin typeface="Arial" charset="0"/>
              </a:rPr>
              <a:t>.</a:t>
            </a:r>
            <a:endParaRPr lang="en-US" sz="16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991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878"/>
    </mc:Choice>
    <mc:Fallback>
      <p:transition spd="slow" advTm="168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ctangle 127"/>
          <p:cNvSpPr txBox="1">
            <a:spLocks noChangeArrowheads="1"/>
          </p:cNvSpPr>
          <p:nvPr/>
        </p:nvSpPr>
        <p:spPr bwMode="auto">
          <a:xfrm>
            <a:off x="-536961" y="619443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Ricapitoliamo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si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incrementa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lo Stack pointer?</a:t>
            </a:r>
            <a:endParaRPr lang="it-IT" altLang="en-US" sz="2400" dirty="0" smtClean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4" name="CasellaDiTesto 76"/>
          <p:cNvSpPr txBox="1">
            <a:spLocks noChangeArrowheads="1"/>
          </p:cNvSpPr>
          <p:nvPr/>
        </p:nvSpPr>
        <p:spPr bwMode="auto">
          <a:xfrm>
            <a:off x="336550" y="1687224"/>
            <a:ext cx="5111750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333399"/>
                </a:solidFill>
                <a:latin typeface="Arial" charset="0"/>
              </a:defRPr>
            </a:lvl1pPr>
            <a:lvl2pPr marL="742950" indent="-285750">
              <a:defRPr sz="2000" b="1">
                <a:solidFill>
                  <a:srgbClr val="333399"/>
                </a:solidFill>
                <a:latin typeface="Arial" charset="0"/>
              </a:defRPr>
            </a:lvl2pPr>
            <a:lvl3pPr marL="1143000" indent="-228600">
              <a:defRPr sz="2000" b="1">
                <a:solidFill>
                  <a:srgbClr val="333399"/>
                </a:solidFill>
                <a:latin typeface="Arial" charset="0"/>
              </a:defRPr>
            </a:lvl3pPr>
            <a:lvl4pPr marL="1600200" indent="-228600">
              <a:defRPr sz="2000" b="1">
                <a:solidFill>
                  <a:srgbClr val="333399"/>
                </a:solidFill>
                <a:latin typeface="Arial" charset="0"/>
              </a:defRPr>
            </a:lvl4pPr>
            <a:lvl5pPr marL="2057400" indent="-228600">
              <a:defRPr sz="2000" b="1">
                <a:solidFill>
                  <a:srgbClr val="333399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it-IT" altLang="en-US" sz="1400" dirty="0" smtClean="0"/>
              <a:t>Porto SP sul bus B</a:t>
            </a:r>
          </a:p>
          <a:p>
            <a:pPr marL="342900" indent="-342900">
              <a:buFont typeface="+mj-lt"/>
              <a:buAutoNum type="arabicPeriod"/>
            </a:pPr>
            <a:r>
              <a:rPr lang="it-IT" altLang="en-US" sz="1400" dirty="0" smtClean="0"/>
              <a:t>Disabilito H  come prima.</a:t>
            </a:r>
          </a:p>
          <a:p>
            <a:pPr marL="342900" indent="-342900">
              <a:buFont typeface="+mj-lt"/>
              <a:buAutoNum type="arabicPeriod"/>
            </a:pPr>
            <a:r>
              <a:rPr lang="it-IT" altLang="en-US" sz="1400" dirty="0" smtClean="0"/>
              <a:t>Abilito il </a:t>
            </a:r>
            <a:r>
              <a:rPr lang="it-IT" altLang="en-US" sz="1400" dirty="0" err="1" smtClean="0"/>
              <a:t>segnazled</a:t>
            </a:r>
            <a:r>
              <a:rPr lang="it-IT" altLang="en-US" sz="1400" dirty="0" smtClean="0"/>
              <a:t> INC per incrementare di 1</a:t>
            </a:r>
          </a:p>
          <a:p>
            <a:pPr marL="342900" indent="-342900">
              <a:buFont typeface="+mj-lt"/>
              <a:buAutoNum type="arabicPeriod"/>
            </a:pPr>
            <a:r>
              <a:rPr lang="it-IT" altLang="en-US" sz="1400" dirty="0" smtClean="0"/>
              <a:t>No </a:t>
            </a:r>
            <a:r>
              <a:rPr lang="it-IT" altLang="en-US" sz="1400" dirty="0" err="1" smtClean="0"/>
              <a:t>shift</a:t>
            </a:r>
            <a:endParaRPr lang="it-IT" altLang="en-US" sz="1400" dirty="0" smtClean="0"/>
          </a:p>
          <a:p>
            <a:pPr marL="342900" indent="-342900">
              <a:buFont typeface="+mj-lt"/>
              <a:buAutoNum type="arabicPeriod"/>
            </a:pPr>
            <a:r>
              <a:rPr lang="it-IT" altLang="en-US" sz="1400" dirty="0" smtClean="0"/>
              <a:t>Tramite il bus C salvo in SP</a:t>
            </a:r>
            <a:endParaRPr lang="it-IT" altLang="en-US" sz="14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532" y="762000"/>
            <a:ext cx="1919280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asellaDiTesto 76"/>
          <p:cNvSpPr txBox="1">
            <a:spLocks noChangeArrowheads="1"/>
          </p:cNvSpPr>
          <p:nvPr/>
        </p:nvSpPr>
        <p:spPr bwMode="auto">
          <a:xfrm>
            <a:off x="336550" y="3458030"/>
            <a:ext cx="51117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333399"/>
                </a:solidFill>
                <a:latin typeface="Arial" charset="0"/>
              </a:defRPr>
            </a:lvl1pPr>
            <a:lvl2pPr marL="742950" indent="-285750">
              <a:defRPr sz="2000" b="1">
                <a:solidFill>
                  <a:srgbClr val="333399"/>
                </a:solidFill>
                <a:latin typeface="Arial" charset="0"/>
              </a:defRPr>
            </a:lvl2pPr>
            <a:lvl3pPr marL="1143000" indent="-228600">
              <a:defRPr sz="2000" b="1">
                <a:solidFill>
                  <a:srgbClr val="333399"/>
                </a:solidFill>
                <a:latin typeface="Arial" charset="0"/>
              </a:defRPr>
            </a:lvl3pPr>
            <a:lvl4pPr marL="1600200" indent="-228600">
              <a:defRPr sz="2000" b="1">
                <a:solidFill>
                  <a:srgbClr val="333399"/>
                </a:solidFill>
                <a:latin typeface="Arial" charset="0"/>
              </a:defRPr>
            </a:lvl4pPr>
            <a:lvl5pPr marL="2057400" indent="-228600">
              <a:defRPr sz="2000" b="1">
                <a:solidFill>
                  <a:srgbClr val="333399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9pPr>
          </a:lstStyle>
          <a:p>
            <a:r>
              <a:rPr lang="it-IT" altLang="en-US" sz="1400" dirty="0" smtClean="0">
                <a:solidFill>
                  <a:srgbClr val="FF0000"/>
                </a:solidFill>
              </a:rPr>
              <a:t>Posso farlo? Come posso leggere e scrivere uno stesso registro nello stesso ciclo senza generare inconsistenze?</a:t>
            </a:r>
            <a:endParaRPr lang="it-IT" altLang="en-US" sz="1400" dirty="0">
              <a:solidFill>
                <a:srgbClr val="FF0000"/>
              </a:solidFill>
            </a:endParaRPr>
          </a:p>
        </p:txBody>
      </p:sp>
      <p:sp>
        <p:nvSpPr>
          <p:cNvPr id="7" name="CasellaDiTesto 76"/>
          <p:cNvSpPr txBox="1">
            <a:spLocks noChangeArrowheads="1"/>
          </p:cNvSpPr>
          <p:nvPr/>
        </p:nvSpPr>
        <p:spPr bwMode="auto">
          <a:xfrm>
            <a:off x="237490" y="4224684"/>
            <a:ext cx="617093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333399"/>
                </a:solidFill>
                <a:latin typeface="Arial" charset="0"/>
              </a:defRPr>
            </a:lvl1pPr>
            <a:lvl2pPr marL="742950" indent="-285750">
              <a:defRPr sz="2000" b="1">
                <a:solidFill>
                  <a:srgbClr val="333399"/>
                </a:solidFill>
                <a:latin typeface="Arial" charset="0"/>
              </a:defRPr>
            </a:lvl2pPr>
            <a:lvl3pPr marL="1143000" indent="-228600">
              <a:defRPr sz="2000" b="1">
                <a:solidFill>
                  <a:srgbClr val="333399"/>
                </a:solidFill>
                <a:latin typeface="Arial" charset="0"/>
              </a:defRPr>
            </a:lvl3pPr>
            <a:lvl4pPr marL="1600200" indent="-228600">
              <a:defRPr sz="2000" b="1">
                <a:solidFill>
                  <a:srgbClr val="333399"/>
                </a:solidFill>
                <a:latin typeface="Arial" charset="0"/>
              </a:defRPr>
            </a:lvl4pPr>
            <a:lvl5pPr marL="2057400" indent="-228600">
              <a:defRPr sz="2000" b="1">
                <a:solidFill>
                  <a:srgbClr val="333399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9pPr>
          </a:lstStyle>
          <a:p>
            <a:r>
              <a:rPr lang="it-IT" altLang="en-US" sz="1400" dirty="0" smtClean="0"/>
              <a:t>Nota: lettura e scrittura sono eseguiti a </a:t>
            </a:r>
            <a:r>
              <a:rPr lang="it-IT" altLang="en-US" sz="1400" dirty="0" err="1" smtClean="0"/>
              <a:t>step</a:t>
            </a:r>
            <a:r>
              <a:rPr lang="it-IT" altLang="en-US" sz="1400" dirty="0" smtClean="0"/>
              <a:t> (Clock) diversi del ciclo:</a:t>
            </a:r>
          </a:p>
          <a:p>
            <a:pPr marL="342900" indent="-342900">
              <a:buFont typeface="+mj-lt"/>
              <a:buAutoNum type="arabicPeriod"/>
            </a:pPr>
            <a:r>
              <a:rPr lang="it-IT" altLang="en-US" sz="1400" dirty="0" smtClean="0"/>
              <a:t>Selezione come input  destro ALU -&gt; verso bus B</a:t>
            </a:r>
          </a:p>
          <a:p>
            <a:pPr lvl="1" indent="0"/>
            <a:r>
              <a:rPr lang="it-IT" altLang="en-US" sz="1200" dirty="0" smtClean="0"/>
              <a:t>Il valore </a:t>
            </a:r>
            <a:r>
              <a:rPr lang="it-IT" altLang="en-US" sz="1200" dirty="0" err="1" smtClean="0"/>
              <a:t>e’</a:t>
            </a:r>
            <a:r>
              <a:rPr lang="it-IT" altLang="en-US" sz="1200" dirty="0" smtClean="0"/>
              <a:t> mantenuto sul bus per tutta la durata del ciclo</a:t>
            </a:r>
          </a:p>
          <a:p>
            <a:pPr marL="228600" indent="-228600">
              <a:buFont typeface="+mj-lt"/>
              <a:buAutoNum type="arabicPeriod"/>
            </a:pPr>
            <a:r>
              <a:rPr lang="it-IT" altLang="en-US" sz="1200" dirty="0" smtClean="0"/>
              <a:t>L ALU fa le operazioni e mette il risultato sul bus C</a:t>
            </a:r>
          </a:p>
          <a:p>
            <a:pPr marL="228600" indent="-228600">
              <a:buFont typeface="+mj-lt"/>
              <a:buAutoNum type="arabicPeriod"/>
            </a:pPr>
            <a:r>
              <a:rPr lang="it-IT" altLang="en-US" sz="1200" dirty="0" smtClean="0"/>
              <a:t>Quando l’output di ALU e </a:t>
            </a:r>
            <a:r>
              <a:rPr lang="it-IT" altLang="en-US" sz="1200" dirty="0" err="1" smtClean="0"/>
              <a:t>shifter</a:t>
            </a:r>
            <a:r>
              <a:rPr lang="it-IT" altLang="en-US" sz="1200" dirty="0" smtClean="0"/>
              <a:t> sono stabili un segnale di clock da inizio alla memorizzazione.</a:t>
            </a:r>
          </a:p>
          <a:p>
            <a:pPr marL="342900" indent="-342900">
              <a:buFont typeface="+mj-lt"/>
              <a:buAutoNum type="arabicPeriod"/>
            </a:pPr>
            <a:endParaRPr lang="it-IT" altLang="en-US" sz="1400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2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609"/>
    </mc:Choice>
    <mc:Fallback>
      <p:transition spd="slow" advTm="54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3" descr="Figura4-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7841" y="1130300"/>
            <a:ext cx="334645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413" name="Group 43"/>
          <p:cNvGrpSpPr>
            <a:grpSpLocks/>
          </p:cNvGrpSpPr>
          <p:nvPr/>
        </p:nvGrpSpPr>
        <p:grpSpPr bwMode="auto">
          <a:xfrm>
            <a:off x="7330716" y="1417638"/>
            <a:ext cx="495300" cy="3505200"/>
            <a:chOff x="2584" y="672"/>
            <a:chExt cx="312" cy="2208"/>
          </a:xfrm>
        </p:grpSpPr>
        <p:sp>
          <p:nvSpPr>
            <p:cNvPr id="149534" name="Line 30"/>
            <p:cNvSpPr>
              <a:spLocks noChangeShapeType="1"/>
            </p:cNvSpPr>
            <p:nvPr/>
          </p:nvSpPr>
          <p:spPr bwMode="auto">
            <a:xfrm>
              <a:off x="2896" y="672"/>
              <a:ext cx="0" cy="2208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37" name="Line 33"/>
            <p:cNvSpPr>
              <a:spLocks noChangeShapeType="1"/>
            </p:cNvSpPr>
            <p:nvPr/>
          </p:nvSpPr>
          <p:spPr bwMode="auto">
            <a:xfrm>
              <a:off x="2584" y="2736"/>
              <a:ext cx="0" cy="144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38" name="Line 34"/>
            <p:cNvSpPr>
              <a:spLocks noChangeShapeType="1"/>
            </p:cNvSpPr>
            <p:nvPr/>
          </p:nvSpPr>
          <p:spPr bwMode="auto">
            <a:xfrm>
              <a:off x="2748" y="2496"/>
              <a:ext cx="144" cy="0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39" name="Line 35"/>
            <p:cNvSpPr>
              <a:spLocks noChangeShapeType="1"/>
            </p:cNvSpPr>
            <p:nvPr/>
          </p:nvSpPr>
          <p:spPr bwMode="auto">
            <a:xfrm>
              <a:off x="2748" y="2272"/>
              <a:ext cx="144" cy="0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40" name="Line 36"/>
            <p:cNvSpPr>
              <a:spLocks noChangeShapeType="1"/>
            </p:cNvSpPr>
            <p:nvPr/>
          </p:nvSpPr>
          <p:spPr bwMode="auto">
            <a:xfrm>
              <a:off x="2748" y="2048"/>
              <a:ext cx="144" cy="0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41" name="Line 37"/>
            <p:cNvSpPr>
              <a:spLocks noChangeShapeType="1"/>
            </p:cNvSpPr>
            <p:nvPr/>
          </p:nvSpPr>
          <p:spPr bwMode="auto">
            <a:xfrm>
              <a:off x="2748" y="1832"/>
              <a:ext cx="144" cy="0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42" name="Line 38"/>
            <p:cNvSpPr>
              <a:spLocks noChangeShapeType="1"/>
            </p:cNvSpPr>
            <p:nvPr/>
          </p:nvSpPr>
          <p:spPr bwMode="auto">
            <a:xfrm>
              <a:off x="2748" y="1608"/>
              <a:ext cx="144" cy="0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43" name="Line 39"/>
            <p:cNvSpPr>
              <a:spLocks noChangeShapeType="1"/>
            </p:cNvSpPr>
            <p:nvPr/>
          </p:nvSpPr>
          <p:spPr bwMode="auto">
            <a:xfrm>
              <a:off x="2748" y="1416"/>
              <a:ext cx="144" cy="0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44" name="Line 40"/>
            <p:cNvSpPr>
              <a:spLocks noChangeShapeType="1"/>
            </p:cNvSpPr>
            <p:nvPr/>
          </p:nvSpPr>
          <p:spPr bwMode="auto">
            <a:xfrm>
              <a:off x="2748" y="1360"/>
              <a:ext cx="144" cy="0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45" name="Line 41"/>
            <p:cNvSpPr>
              <a:spLocks noChangeShapeType="1"/>
            </p:cNvSpPr>
            <p:nvPr/>
          </p:nvSpPr>
          <p:spPr bwMode="auto">
            <a:xfrm>
              <a:off x="2748" y="1168"/>
              <a:ext cx="144" cy="0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46" name="Line 42"/>
            <p:cNvSpPr>
              <a:spLocks noChangeShapeType="1"/>
            </p:cNvSpPr>
            <p:nvPr/>
          </p:nvSpPr>
          <p:spPr bwMode="auto">
            <a:xfrm>
              <a:off x="2748" y="944"/>
              <a:ext cx="144" cy="0"/>
            </a:xfrm>
            <a:prstGeom prst="line">
              <a:avLst/>
            </a:prstGeom>
            <a:noFill/>
            <a:ln w="2857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5407" name="Group 55"/>
          <p:cNvGrpSpPr>
            <a:grpSpLocks/>
          </p:cNvGrpSpPr>
          <p:nvPr/>
        </p:nvGrpSpPr>
        <p:grpSpPr bwMode="auto">
          <a:xfrm>
            <a:off x="7584716" y="5100638"/>
            <a:ext cx="584200" cy="660400"/>
            <a:chOff x="2744" y="2992"/>
            <a:chExt cx="368" cy="416"/>
          </a:xfrm>
        </p:grpSpPr>
        <p:sp>
          <p:nvSpPr>
            <p:cNvPr id="149553" name="Line 49"/>
            <p:cNvSpPr>
              <a:spLocks noChangeShapeType="1"/>
            </p:cNvSpPr>
            <p:nvPr/>
          </p:nvSpPr>
          <p:spPr bwMode="auto">
            <a:xfrm>
              <a:off x="2744" y="3120"/>
              <a:ext cx="0" cy="96"/>
            </a:xfrm>
            <a:prstGeom prst="lin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55" name="Line 51"/>
            <p:cNvSpPr>
              <a:spLocks noChangeShapeType="1"/>
            </p:cNvSpPr>
            <p:nvPr/>
          </p:nvSpPr>
          <p:spPr bwMode="auto">
            <a:xfrm>
              <a:off x="2968" y="2992"/>
              <a:ext cx="144" cy="0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57" name="Line 53"/>
            <p:cNvSpPr>
              <a:spLocks noChangeShapeType="1"/>
            </p:cNvSpPr>
            <p:nvPr/>
          </p:nvSpPr>
          <p:spPr bwMode="auto">
            <a:xfrm>
              <a:off x="2920" y="3064"/>
              <a:ext cx="192" cy="0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58" name="Line 54"/>
            <p:cNvSpPr>
              <a:spLocks noChangeShapeType="1"/>
            </p:cNvSpPr>
            <p:nvPr/>
          </p:nvSpPr>
          <p:spPr bwMode="auto">
            <a:xfrm>
              <a:off x="2744" y="3312"/>
              <a:ext cx="0" cy="96"/>
            </a:xfrm>
            <a:prstGeom prst="lin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6" name="Group 81"/>
          <p:cNvGrpSpPr>
            <a:grpSpLocks/>
          </p:cNvGrpSpPr>
          <p:nvPr/>
        </p:nvGrpSpPr>
        <p:grpSpPr bwMode="auto">
          <a:xfrm>
            <a:off x="6810016" y="1417638"/>
            <a:ext cx="762000" cy="4343400"/>
            <a:chOff x="2256" y="672"/>
            <a:chExt cx="480" cy="2736"/>
          </a:xfrm>
        </p:grpSpPr>
        <p:sp>
          <p:nvSpPr>
            <p:cNvPr id="149560" name="Line 56"/>
            <p:cNvSpPr>
              <a:spLocks noChangeShapeType="1"/>
            </p:cNvSpPr>
            <p:nvPr/>
          </p:nvSpPr>
          <p:spPr bwMode="auto">
            <a:xfrm flipH="1">
              <a:off x="2256" y="3384"/>
              <a:ext cx="480" cy="0"/>
            </a:xfrm>
            <a:prstGeom prst="line">
              <a:avLst/>
            </a:prstGeom>
            <a:noFill/>
            <a:ln w="38100">
              <a:solidFill>
                <a:srgbClr val="00CC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64" name="Line 60"/>
            <p:cNvSpPr>
              <a:spLocks noChangeShapeType="1"/>
            </p:cNvSpPr>
            <p:nvPr/>
          </p:nvSpPr>
          <p:spPr bwMode="auto">
            <a:xfrm flipV="1">
              <a:off x="2264" y="672"/>
              <a:ext cx="0" cy="2736"/>
            </a:xfrm>
            <a:prstGeom prst="line">
              <a:avLst/>
            </a:prstGeom>
            <a:noFill/>
            <a:ln w="38100">
              <a:solidFill>
                <a:srgbClr val="00CC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7" name="Group 80"/>
          <p:cNvGrpSpPr>
            <a:grpSpLocks/>
          </p:cNvGrpSpPr>
          <p:nvPr/>
        </p:nvGrpSpPr>
        <p:grpSpPr bwMode="auto">
          <a:xfrm>
            <a:off x="6835416" y="1481138"/>
            <a:ext cx="228600" cy="3175000"/>
            <a:chOff x="2272" y="712"/>
            <a:chExt cx="144" cy="2000"/>
          </a:xfrm>
        </p:grpSpPr>
        <p:sp>
          <p:nvSpPr>
            <p:cNvPr id="149572" name="Line 68"/>
            <p:cNvSpPr>
              <a:spLocks noChangeShapeType="1"/>
            </p:cNvSpPr>
            <p:nvPr/>
          </p:nvSpPr>
          <p:spPr bwMode="auto">
            <a:xfrm>
              <a:off x="2272" y="712"/>
              <a:ext cx="144" cy="0"/>
            </a:xfrm>
            <a:prstGeom prst="line">
              <a:avLst/>
            </a:prstGeom>
            <a:noFill/>
            <a:ln w="28575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73" name="Line 69"/>
            <p:cNvSpPr>
              <a:spLocks noChangeShapeType="1"/>
            </p:cNvSpPr>
            <p:nvPr/>
          </p:nvSpPr>
          <p:spPr bwMode="auto">
            <a:xfrm>
              <a:off x="2272" y="928"/>
              <a:ext cx="144" cy="0"/>
            </a:xfrm>
            <a:prstGeom prst="line">
              <a:avLst/>
            </a:prstGeom>
            <a:noFill/>
            <a:ln w="28575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74" name="Line 70"/>
            <p:cNvSpPr>
              <a:spLocks noChangeShapeType="1"/>
            </p:cNvSpPr>
            <p:nvPr/>
          </p:nvSpPr>
          <p:spPr bwMode="auto">
            <a:xfrm>
              <a:off x="2272" y="1152"/>
              <a:ext cx="144" cy="0"/>
            </a:xfrm>
            <a:prstGeom prst="line">
              <a:avLst/>
            </a:prstGeom>
            <a:noFill/>
            <a:ln w="28575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75" name="Line 71"/>
            <p:cNvSpPr>
              <a:spLocks noChangeShapeType="1"/>
            </p:cNvSpPr>
            <p:nvPr/>
          </p:nvSpPr>
          <p:spPr bwMode="auto">
            <a:xfrm>
              <a:off x="2272" y="1608"/>
              <a:ext cx="144" cy="0"/>
            </a:xfrm>
            <a:prstGeom prst="line">
              <a:avLst/>
            </a:prstGeom>
            <a:noFill/>
            <a:ln w="28575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76" name="Line 72"/>
            <p:cNvSpPr>
              <a:spLocks noChangeShapeType="1"/>
            </p:cNvSpPr>
            <p:nvPr/>
          </p:nvSpPr>
          <p:spPr bwMode="auto">
            <a:xfrm>
              <a:off x="2272" y="1832"/>
              <a:ext cx="144" cy="0"/>
            </a:xfrm>
            <a:prstGeom prst="line">
              <a:avLst/>
            </a:prstGeom>
            <a:noFill/>
            <a:ln w="28575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77" name="Line 73"/>
            <p:cNvSpPr>
              <a:spLocks noChangeShapeType="1"/>
            </p:cNvSpPr>
            <p:nvPr/>
          </p:nvSpPr>
          <p:spPr bwMode="auto">
            <a:xfrm>
              <a:off x="2272" y="2048"/>
              <a:ext cx="144" cy="0"/>
            </a:xfrm>
            <a:prstGeom prst="line">
              <a:avLst/>
            </a:prstGeom>
            <a:noFill/>
            <a:ln w="28575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78" name="Line 74"/>
            <p:cNvSpPr>
              <a:spLocks noChangeShapeType="1"/>
            </p:cNvSpPr>
            <p:nvPr/>
          </p:nvSpPr>
          <p:spPr bwMode="auto">
            <a:xfrm>
              <a:off x="2272" y="2272"/>
              <a:ext cx="144" cy="0"/>
            </a:xfrm>
            <a:prstGeom prst="line">
              <a:avLst/>
            </a:prstGeom>
            <a:noFill/>
            <a:ln w="28575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79" name="Line 75"/>
            <p:cNvSpPr>
              <a:spLocks noChangeShapeType="1"/>
            </p:cNvSpPr>
            <p:nvPr/>
          </p:nvSpPr>
          <p:spPr bwMode="auto">
            <a:xfrm>
              <a:off x="2272" y="2496"/>
              <a:ext cx="144" cy="0"/>
            </a:xfrm>
            <a:prstGeom prst="line">
              <a:avLst/>
            </a:prstGeom>
            <a:noFill/>
            <a:ln w="28575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80" name="Line 76"/>
            <p:cNvSpPr>
              <a:spLocks noChangeShapeType="1"/>
            </p:cNvSpPr>
            <p:nvPr/>
          </p:nvSpPr>
          <p:spPr bwMode="auto">
            <a:xfrm>
              <a:off x="2272" y="2712"/>
              <a:ext cx="144" cy="0"/>
            </a:xfrm>
            <a:prstGeom prst="line">
              <a:avLst/>
            </a:prstGeom>
            <a:noFill/>
            <a:ln w="28575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8" name="Group 79"/>
          <p:cNvGrpSpPr>
            <a:grpSpLocks/>
          </p:cNvGrpSpPr>
          <p:nvPr/>
        </p:nvGrpSpPr>
        <p:grpSpPr bwMode="auto">
          <a:xfrm>
            <a:off x="6937016" y="1582738"/>
            <a:ext cx="1117600" cy="3987800"/>
            <a:chOff x="2336" y="776"/>
            <a:chExt cx="704" cy="2512"/>
          </a:xfrm>
        </p:grpSpPr>
        <p:sp>
          <p:nvSpPr>
            <p:cNvPr id="149510" name="Line 6"/>
            <p:cNvSpPr>
              <a:spLocks noChangeShapeType="1"/>
            </p:cNvSpPr>
            <p:nvPr/>
          </p:nvSpPr>
          <p:spPr bwMode="auto">
            <a:xfrm>
              <a:off x="2680" y="1000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11" name="Line 7"/>
            <p:cNvSpPr>
              <a:spLocks noChangeShapeType="1"/>
            </p:cNvSpPr>
            <p:nvPr/>
          </p:nvSpPr>
          <p:spPr bwMode="auto">
            <a:xfrm>
              <a:off x="2680" y="1216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12" name="Line 8"/>
            <p:cNvSpPr>
              <a:spLocks noChangeShapeType="1"/>
            </p:cNvSpPr>
            <p:nvPr/>
          </p:nvSpPr>
          <p:spPr bwMode="auto">
            <a:xfrm>
              <a:off x="2680" y="1456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13" name="Line 9"/>
            <p:cNvSpPr>
              <a:spLocks noChangeShapeType="1"/>
            </p:cNvSpPr>
            <p:nvPr/>
          </p:nvSpPr>
          <p:spPr bwMode="auto">
            <a:xfrm>
              <a:off x="2728" y="1456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14" name="Line 10"/>
            <p:cNvSpPr>
              <a:spLocks noChangeShapeType="1"/>
            </p:cNvSpPr>
            <p:nvPr/>
          </p:nvSpPr>
          <p:spPr bwMode="auto">
            <a:xfrm>
              <a:off x="2680" y="1672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15" name="Line 11"/>
            <p:cNvSpPr>
              <a:spLocks noChangeShapeType="1"/>
            </p:cNvSpPr>
            <p:nvPr/>
          </p:nvSpPr>
          <p:spPr bwMode="auto">
            <a:xfrm>
              <a:off x="2680" y="2336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16" name="Line 12"/>
            <p:cNvSpPr>
              <a:spLocks noChangeShapeType="1"/>
            </p:cNvSpPr>
            <p:nvPr/>
          </p:nvSpPr>
          <p:spPr bwMode="auto">
            <a:xfrm>
              <a:off x="2680" y="1888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17" name="Line 13"/>
            <p:cNvSpPr>
              <a:spLocks noChangeShapeType="1"/>
            </p:cNvSpPr>
            <p:nvPr/>
          </p:nvSpPr>
          <p:spPr bwMode="auto">
            <a:xfrm>
              <a:off x="2680" y="2112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18" name="Line 14"/>
            <p:cNvSpPr>
              <a:spLocks noChangeShapeType="1"/>
            </p:cNvSpPr>
            <p:nvPr/>
          </p:nvSpPr>
          <p:spPr bwMode="auto">
            <a:xfrm>
              <a:off x="2680" y="2544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22" name="Line 18"/>
            <p:cNvSpPr>
              <a:spLocks noChangeShapeType="1"/>
            </p:cNvSpPr>
            <p:nvPr/>
          </p:nvSpPr>
          <p:spPr bwMode="auto">
            <a:xfrm>
              <a:off x="2944" y="3288"/>
              <a:ext cx="96" cy="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23" name="Line 19"/>
            <p:cNvSpPr>
              <a:spLocks noChangeShapeType="1"/>
            </p:cNvSpPr>
            <p:nvPr/>
          </p:nvSpPr>
          <p:spPr bwMode="auto">
            <a:xfrm>
              <a:off x="2512" y="776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24" name="Line 20"/>
            <p:cNvSpPr>
              <a:spLocks noChangeShapeType="1"/>
            </p:cNvSpPr>
            <p:nvPr/>
          </p:nvSpPr>
          <p:spPr bwMode="auto">
            <a:xfrm>
              <a:off x="2512" y="1000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25" name="Line 21"/>
            <p:cNvSpPr>
              <a:spLocks noChangeShapeType="1"/>
            </p:cNvSpPr>
            <p:nvPr/>
          </p:nvSpPr>
          <p:spPr bwMode="auto">
            <a:xfrm>
              <a:off x="2512" y="1216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26" name="Line 22"/>
            <p:cNvSpPr>
              <a:spLocks noChangeShapeType="1"/>
            </p:cNvSpPr>
            <p:nvPr/>
          </p:nvSpPr>
          <p:spPr bwMode="auto">
            <a:xfrm>
              <a:off x="2512" y="1672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27" name="Line 23"/>
            <p:cNvSpPr>
              <a:spLocks noChangeShapeType="1"/>
            </p:cNvSpPr>
            <p:nvPr/>
          </p:nvSpPr>
          <p:spPr bwMode="auto">
            <a:xfrm>
              <a:off x="2512" y="2112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28" name="Line 24"/>
            <p:cNvSpPr>
              <a:spLocks noChangeShapeType="1"/>
            </p:cNvSpPr>
            <p:nvPr/>
          </p:nvSpPr>
          <p:spPr bwMode="auto">
            <a:xfrm>
              <a:off x="2512" y="2328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29" name="Line 25"/>
            <p:cNvSpPr>
              <a:spLocks noChangeShapeType="1"/>
            </p:cNvSpPr>
            <p:nvPr/>
          </p:nvSpPr>
          <p:spPr bwMode="auto">
            <a:xfrm>
              <a:off x="2512" y="2544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30" name="Line 26"/>
            <p:cNvSpPr>
              <a:spLocks noChangeShapeType="1"/>
            </p:cNvSpPr>
            <p:nvPr/>
          </p:nvSpPr>
          <p:spPr bwMode="auto">
            <a:xfrm>
              <a:off x="2512" y="2760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31" name="Line 27"/>
            <p:cNvSpPr>
              <a:spLocks noChangeShapeType="1"/>
            </p:cNvSpPr>
            <p:nvPr/>
          </p:nvSpPr>
          <p:spPr bwMode="auto">
            <a:xfrm>
              <a:off x="2512" y="1888"/>
              <a:ext cx="0" cy="96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9582" name="Line 78"/>
            <p:cNvSpPr>
              <a:spLocks noChangeShapeType="1"/>
            </p:cNvSpPr>
            <p:nvPr/>
          </p:nvSpPr>
          <p:spPr bwMode="auto">
            <a:xfrm>
              <a:off x="2336" y="2992"/>
              <a:ext cx="192" cy="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5369" name="Rectangle 8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0" y="592138"/>
            <a:ext cx="9537341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Il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cammino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dei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dati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e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il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ciclo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di clock</a:t>
            </a:r>
            <a:endParaRPr lang="it-IT" altLang="en-US" sz="2400" dirty="0" smtClean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149587" name="Text Box 83"/>
          <p:cNvSpPr txBox="1">
            <a:spLocks noChangeArrowheads="1"/>
          </p:cNvSpPr>
          <p:nvPr/>
        </p:nvSpPr>
        <p:spPr bwMode="auto">
          <a:xfrm>
            <a:off x="1763803" y="2654300"/>
            <a:ext cx="23717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Segnale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generato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</a:p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dal clock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49588" name="AutoShape 84"/>
          <p:cNvSpPr>
            <a:spLocks noChangeArrowheads="1"/>
          </p:cNvSpPr>
          <p:nvPr/>
        </p:nvSpPr>
        <p:spPr bwMode="auto">
          <a:xfrm>
            <a:off x="0" y="3055937"/>
            <a:ext cx="1535502" cy="1956677"/>
          </a:xfrm>
          <a:prstGeom prst="curvedRightArrow">
            <a:avLst>
              <a:gd name="adj1" fmla="val 37584"/>
              <a:gd name="adj2" fmla="val 74961"/>
              <a:gd name="adj3" fmla="val 30083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9589" name="Text Box 85"/>
          <p:cNvSpPr txBox="1">
            <a:spLocks noChangeArrowheads="1"/>
          </p:cNvSpPr>
          <p:nvPr/>
        </p:nvSpPr>
        <p:spPr bwMode="auto">
          <a:xfrm>
            <a:off x="0" y="1417638"/>
            <a:ext cx="5349991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Periodo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(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lunghezza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del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ciclo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di clock) (sec) = 1 /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frequenza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(Hz)</a:t>
            </a:r>
          </a:p>
          <a:p>
            <a:pPr>
              <a:defRPr/>
            </a:pPr>
            <a:r>
              <a:rPr lang="en-GB" sz="1600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Esempio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</a:p>
          <a:p>
            <a:pPr>
              <a:defRPr/>
            </a:pP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Frequenza</a:t>
            </a:r>
            <a:r>
              <a:rPr lang="en-GB" sz="16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di clock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= 1GHz = 10</a:t>
            </a:r>
            <a:r>
              <a:rPr lang="en-GB" sz="1600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9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Hz; </a:t>
            </a:r>
            <a:endParaRPr lang="en-GB" sz="1600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sz="16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Periodo</a:t>
            </a:r>
            <a:r>
              <a:rPr lang="en-GB" sz="16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= 10</a:t>
            </a:r>
            <a:r>
              <a:rPr lang="en-GB" sz="1600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-9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sec = 1nsec</a:t>
            </a:r>
            <a:endParaRPr lang="it-IT" sz="16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66" name="Picture 4" descr="sottocicli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405" y="3616445"/>
            <a:ext cx="3517374" cy="2792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Line 45"/>
          <p:cNvSpPr>
            <a:spLocks noChangeShapeType="1"/>
          </p:cNvSpPr>
          <p:nvPr/>
        </p:nvSpPr>
        <p:spPr bwMode="auto">
          <a:xfrm>
            <a:off x="2820780" y="5055745"/>
            <a:ext cx="353741" cy="0"/>
          </a:xfrm>
          <a:prstGeom prst="line">
            <a:avLst/>
          </a:prstGeom>
          <a:noFill/>
          <a:ln w="19050">
            <a:solidFill>
              <a:srgbClr val="33CCFF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8" name="Line 28"/>
          <p:cNvSpPr>
            <a:spLocks noChangeShapeType="1"/>
          </p:cNvSpPr>
          <p:nvPr/>
        </p:nvSpPr>
        <p:spPr bwMode="auto">
          <a:xfrm>
            <a:off x="2488422" y="5055745"/>
            <a:ext cx="281558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9" name="Line 63"/>
          <p:cNvSpPr>
            <a:spLocks noChangeShapeType="1"/>
          </p:cNvSpPr>
          <p:nvPr/>
        </p:nvSpPr>
        <p:spPr bwMode="auto">
          <a:xfrm flipV="1">
            <a:off x="3243532" y="5049320"/>
            <a:ext cx="495348" cy="6424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Line 66"/>
          <p:cNvSpPr>
            <a:spLocks noChangeShapeType="1"/>
          </p:cNvSpPr>
          <p:nvPr/>
        </p:nvSpPr>
        <p:spPr bwMode="auto">
          <a:xfrm flipV="1">
            <a:off x="3738881" y="5049319"/>
            <a:ext cx="237896" cy="6425"/>
          </a:xfrm>
          <a:prstGeom prst="line">
            <a:avLst/>
          </a:prstGeom>
          <a:noFill/>
          <a:ln w="19050">
            <a:solidFill>
              <a:srgbClr val="00CC00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1" name="Line 67"/>
          <p:cNvSpPr>
            <a:spLocks noChangeShapeType="1"/>
          </p:cNvSpPr>
          <p:nvPr/>
        </p:nvSpPr>
        <p:spPr bwMode="auto">
          <a:xfrm flipV="1">
            <a:off x="4380340" y="4662363"/>
            <a:ext cx="101600" cy="419100"/>
          </a:xfrm>
          <a:prstGeom prst="line">
            <a:avLst/>
          </a:prstGeom>
          <a:noFill/>
          <a:ln w="38100">
            <a:solidFill>
              <a:srgbClr val="FF33CC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0550888"/>
      </p:ext>
    </p:extLst>
  </p:cSld>
  <p:clrMapOvr>
    <a:masterClrMapping/>
  </p:clrMapOvr>
  <p:transition advTm="12666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2"/>
          <p:cNvSpPr txBox="1">
            <a:spLocks noChangeArrowheads="1"/>
          </p:cNvSpPr>
          <p:nvPr/>
        </p:nvSpPr>
        <p:spPr bwMode="auto">
          <a:xfrm>
            <a:off x="0" y="592138"/>
            <a:ext cx="9537341" cy="830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Il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cammino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dei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dati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e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il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ciclo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di clock</a:t>
            </a:r>
            <a:endParaRPr lang="it-IT" altLang="en-US" sz="2400" dirty="0" smtClean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121920" y="1401693"/>
            <a:ext cx="506984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dirty="0" smtClean="0"/>
              <a:t>Ogni </a:t>
            </a:r>
            <a:r>
              <a:rPr lang="it-IT" sz="1600" dirty="0"/>
              <a:t>nuovo ciclo ha inizio sul </a:t>
            </a:r>
            <a:r>
              <a:rPr lang="it-IT" sz="1600" b="1" dirty="0"/>
              <a:t>fronte di discesa </a:t>
            </a:r>
            <a:r>
              <a:rPr lang="it-IT" sz="1600" dirty="0"/>
              <a:t>del clock </a:t>
            </a:r>
            <a:endParaRPr lang="it-IT" sz="16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it-IT" sz="1400" dirty="0" smtClean="0"/>
              <a:t>che </a:t>
            </a:r>
            <a:r>
              <a:rPr lang="it-IT" sz="1400" dirty="0"/>
              <a:t>come si può notare rimane basso per circa i ¾ del </a:t>
            </a:r>
            <a:r>
              <a:rPr lang="it-IT" sz="1400" dirty="0" smtClean="0"/>
              <a:t>periodo </a:t>
            </a:r>
            <a:endParaRPr lang="it-IT" sz="1400" dirty="0"/>
          </a:p>
        </p:txBody>
      </p:sp>
      <p:sp>
        <p:nvSpPr>
          <p:cNvPr id="5" name="Rettangolo 4"/>
          <p:cNvSpPr/>
          <p:nvPr/>
        </p:nvSpPr>
        <p:spPr>
          <a:xfrm>
            <a:off x="121919" y="1996628"/>
            <a:ext cx="5376499" cy="1015663"/>
          </a:xfrm>
          <a:prstGeom prst="rect">
            <a:avLst/>
          </a:prstGeom>
          <a:ln w="254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it-IT" sz="1600" dirty="0" smtClean="0"/>
              <a:t>Durante </a:t>
            </a:r>
            <a:r>
              <a:rPr lang="it-IT" sz="1600" dirty="0"/>
              <a:t>il fronte di discesa vengono memorizzati i bit che </a:t>
            </a:r>
            <a:r>
              <a:rPr lang="it-IT" sz="1600" dirty="0" smtClean="0"/>
              <a:t/>
            </a:r>
            <a:br>
              <a:rPr lang="it-IT" sz="1600" dirty="0" smtClean="0"/>
            </a:br>
            <a:r>
              <a:rPr lang="it-IT" sz="1600" dirty="0" smtClean="0"/>
              <a:t>controllano </a:t>
            </a:r>
            <a:r>
              <a:rPr lang="it-IT" sz="1600" dirty="0"/>
              <a:t>il </a:t>
            </a:r>
            <a:r>
              <a:rPr lang="it-IT" sz="1600" b="1" dirty="0"/>
              <a:t>funzionamento delle porte </a:t>
            </a:r>
            <a:r>
              <a:rPr lang="it-IT" sz="1600" dirty="0" smtClean="0"/>
              <a:t>(</a:t>
            </a:r>
            <a:r>
              <a:rPr lang="it-IT" sz="1600" dirty="0"/>
              <a:t>segnali di controllo). </a:t>
            </a:r>
            <a:endParaRPr lang="it-IT" sz="16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it-IT" sz="1400" dirty="0" smtClean="0"/>
              <a:t>E</a:t>
            </a:r>
            <a:r>
              <a:rPr lang="it-IT" sz="1400" dirty="0"/>
              <a:t>’ necessario attendere un primo intervallo di tempo (</a:t>
            </a:r>
            <a:r>
              <a:rPr lang="it-IT" sz="1400" b="1" dirty="0"/>
              <a:t>w</a:t>
            </a:r>
            <a:r>
              <a:rPr lang="it-IT" sz="1400" dirty="0"/>
              <a:t>) </a:t>
            </a:r>
            <a:r>
              <a:rPr lang="it-IT" sz="1400" dirty="0" smtClean="0"/>
              <a:t/>
            </a:r>
            <a:br>
              <a:rPr lang="it-IT" sz="1400" dirty="0" smtClean="0"/>
            </a:br>
            <a:r>
              <a:rPr lang="it-IT" sz="1400" dirty="0" smtClean="0"/>
              <a:t>affinché </a:t>
            </a:r>
            <a:r>
              <a:rPr lang="it-IT" sz="1400" dirty="0"/>
              <a:t>i segnali si propaghino e raggiungano uno stato di stabilità</a:t>
            </a:r>
            <a:r>
              <a:rPr lang="it-IT" sz="1400" dirty="0" smtClean="0"/>
              <a:t>.</a:t>
            </a:r>
            <a:endParaRPr lang="it-IT" sz="1400" dirty="0"/>
          </a:p>
        </p:txBody>
      </p:sp>
      <p:sp>
        <p:nvSpPr>
          <p:cNvPr id="6" name="Rettangolo 5"/>
          <p:cNvSpPr/>
          <p:nvPr/>
        </p:nvSpPr>
        <p:spPr>
          <a:xfrm>
            <a:off x="121920" y="3086576"/>
            <a:ext cx="4646750" cy="800219"/>
          </a:xfrm>
          <a:prstGeom prst="rect">
            <a:avLst/>
          </a:prstGeom>
          <a:ln w="254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it-IT" sz="1600" dirty="0" smtClean="0"/>
              <a:t>Il </a:t>
            </a:r>
            <a:r>
              <a:rPr lang="it-IT" sz="1600" b="1" dirty="0"/>
              <a:t>registro selezionato </a:t>
            </a:r>
            <a:r>
              <a:rPr lang="it-IT" sz="1600" dirty="0"/>
              <a:t>per essere inviato sul bus </a:t>
            </a:r>
            <a:r>
              <a:rPr lang="it-IT" sz="1600" b="1" dirty="0" smtClean="0"/>
              <a:t>B </a:t>
            </a:r>
            <a:br>
              <a:rPr lang="it-IT" sz="1600" b="1" dirty="0" smtClean="0"/>
            </a:br>
            <a:r>
              <a:rPr lang="it-IT" sz="1600" dirty="0" smtClean="0"/>
              <a:t>insieme </a:t>
            </a:r>
            <a:r>
              <a:rPr lang="it-IT" sz="1600" dirty="0"/>
              <a:t>ad </a:t>
            </a:r>
            <a:r>
              <a:rPr lang="it-IT" sz="1600" b="1" dirty="0" smtClean="0"/>
              <a:t>H </a:t>
            </a:r>
            <a:r>
              <a:rPr lang="it-IT" sz="1600" dirty="0" smtClean="0"/>
              <a:t>viene </a:t>
            </a:r>
            <a:r>
              <a:rPr lang="it-IT" sz="1600" dirty="0"/>
              <a:t>reso disponibile alla </a:t>
            </a:r>
            <a:r>
              <a:rPr lang="it-IT" sz="1600" b="1" dirty="0" smtClean="0"/>
              <a:t>ALU</a:t>
            </a:r>
            <a:endParaRPr lang="en-US" sz="1600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sz="1400" dirty="0"/>
              <a:t>Ciò accade dopo un intervallo di tempo (</a:t>
            </a:r>
            <a:r>
              <a:rPr lang="it-IT" sz="1400" b="1" dirty="0"/>
              <a:t>x</a:t>
            </a:r>
            <a:r>
              <a:rPr lang="it-IT" sz="1400" dirty="0" smtClean="0"/>
              <a:t>);</a:t>
            </a:r>
            <a:endParaRPr lang="it-IT" sz="1400" dirty="0"/>
          </a:p>
        </p:txBody>
      </p:sp>
      <p:pic>
        <p:nvPicPr>
          <p:cNvPr id="7" name="Picture 4" descr="sottocicli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9059" y="1688337"/>
            <a:ext cx="3517374" cy="2792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45"/>
          <p:cNvSpPr>
            <a:spLocks noChangeShapeType="1"/>
          </p:cNvSpPr>
          <p:nvPr/>
        </p:nvSpPr>
        <p:spPr bwMode="auto">
          <a:xfrm>
            <a:off x="6673434" y="3127637"/>
            <a:ext cx="353741" cy="0"/>
          </a:xfrm>
          <a:prstGeom prst="line">
            <a:avLst/>
          </a:prstGeom>
          <a:noFill/>
          <a:ln w="19050">
            <a:solidFill>
              <a:srgbClr val="33CCFF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6341076" y="3127637"/>
            <a:ext cx="281558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Line 63"/>
          <p:cNvSpPr>
            <a:spLocks noChangeShapeType="1"/>
          </p:cNvSpPr>
          <p:nvPr/>
        </p:nvSpPr>
        <p:spPr bwMode="auto">
          <a:xfrm flipV="1">
            <a:off x="7096186" y="3121212"/>
            <a:ext cx="495348" cy="6424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Line 66"/>
          <p:cNvSpPr>
            <a:spLocks noChangeShapeType="1"/>
          </p:cNvSpPr>
          <p:nvPr/>
        </p:nvSpPr>
        <p:spPr bwMode="auto">
          <a:xfrm flipV="1">
            <a:off x="7591535" y="3121211"/>
            <a:ext cx="237896" cy="6425"/>
          </a:xfrm>
          <a:prstGeom prst="line">
            <a:avLst/>
          </a:prstGeom>
          <a:noFill/>
          <a:ln w="19050">
            <a:solidFill>
              <a:srgbClr val="00CC00"/>
            </a:solidFill>
            <a:round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Line 67"/>
          <p:cNvSpPr>
            <a:spLocks noChangeShapeType="1"/>
          </p:cNvSpPr>
          <p:nvPr/>
        </p:nvSpPr>
        <p:spPr bwMode="auto">
          <a:xfrm flipV="1">
            <a:off x="8232994" y="2734255"/>
            <a:ext cx="101600" cy="419100"/>
          </a:xfrm>
          <a:prstGeom prst="line">
            <a:avLst/>
          </a:prstGeom>
          <a:noFill/>
          <a:ln w="38100">
            <a:solidFill>
              <a:srgbClr val="FF33CC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ettangolo 12"/>
          <p:cNvSpPr/>
          <p:nvPr/>
        </p:nvSpPr>
        <p:spPr>
          <a:xfrm>
            <a:off x="121920" y="4065179"/>
            <a:ext cx="5181600" cy="830997"/>
          </a:xfrm>
          <a:prstGeom prst="rect">
            <a:avLst/>
          </a:prstGeom>
          <a:ln w="25400"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r>
              <a:rPr lang="it-IT" sz="1600" dirty="0" smtClean="0"/>
              <a:t>Un </a:t>
            </a:r>
            <a:r>
              <a:rPr lang="it-IT" sz="1600" dirty="0"/>
              <a:t>ulteriore intervallo di tempo (</a:t>
            </a:r>
            <a:r>
              <a:rPr lang="it-IT" sz="1600" b="1" dirty="0"/>
              <a:t>y</a:t>
            </a:r>
            <a:r>
              <a:rPr lang="it-IT" sz="1600" dirty="0"/>
              <a:t>) è necessario affinché le porte logiche di ALU e </a:t>
            </a:r>
            <a:r>
              <a:rPr lang="it-IT" sz="1600" dirty="0" err="1"/>
              <a:t>shift</a:t>
            </a:r>
            <a:r>
              <a:rPr lang="it-IT" sz="1600" dirty="0"/>
              <a:t> </a:t>
            </a:r>
            <a:r>
              <a:rPr lang="it-IT" sz="1600" dirty="0" err="1"/>
              <a:t>register</a:t>
            </a:r>
            <a:r>
              <a:rPr lang="it-IT" sz="1600" dirty="0"/>
              <a:t> </a:t>
            </a:r>
            <a:r>
              <a:rPr lang="it-IT" sz="1600" b="1" dirty="0"/>
              <a:t>producano un output stabile</a:t>
            </a:r>
            <a:r>
              <a:rPr lang="it-IT" sz="1600" dirty="0"/>
              <a:t>. </a:t>
            </a:r>
          </a:p>
        </p:txBody>
      </p:sp>
      <p:sp>
        <p:nvSpPr>
          <p:cNvPr id="14" name="Rettangolo 13"/>
          <p:cNvSpPr/>
          <p:nvPr/>
        </p:nvSpPr>
        <p:spPr>
          <a:xfrm>
            <a:off x="159294" y="4990237"/>
            <a:ext cx="8283666" cy="338554"/>
          </a:xfrm>
          <a:prstGeom prst="rect">
            <a:avLst/>
          </a:prstGeom>
          <a:ln w="254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it-IT" sz="1600" dirty="0" smtClean="0"/>
              <a:t>Infine</a:t>
            </a:r>
            <a:r>
              <a:rPr lang="it-IT" sz="1600" dirty="0"/>
              <a:t>, dopo l’intervallo di tempo (</a:t>
            </a:r>
            <a:r>
              <a:rPr lang="it-IT" sz="1600" b="1" dirty="0"/>
              <a:t>z</a:t>
            </a:r>
            <a:r>
              <a:rPr lang="it-IT" sz="1600" dirty="0"/>
              <a:t>) </a:t>
            </a:r>
            <a:r>
              <a:rPr lang="it-IT" sz="1600" b="1" dirty="0"/>
              <a:t>l’output dello </a:t>
            </a:r>
            <a:r>
              <a:rPr lang="it-IT" sz="1600" b="1" dirty="0" err="1"/>
              <a:t>shift</a:t>
            </a:r>
            <a:r>
              <a:rPr lang="it-IT" sz="1600" b="1" dirty="0"/>
              <a:t> </a:t>
            </a:r>
            <a:r>
              <a:rPr lang="it-IT" sz="1600" b="1" dirty="0" err="1"/>
              <a:t>register</a:t>
            </a:r>
            <a:r>
              <a:rPr lang="it-IT" sz="1600" b="1" dirty="0"/>
              <a:t> è stato propagato lungo il bus C</a:t>
            </a:r>
            <a:r>
              <a:rPr lang="it-IT" sz="1600" b="1" dirty="0" smtClean="0"/>
              <a:t>;</a:t>
            </a:r>
            <a:endParaRPr lang="it-IT" sz="1600" dirty="0"/>
          </a:p>
        </p:txBody>
      </p:sp>
      <p:sp>
        <p:nvSpPr>
          <p:cNvPr id="15" name="Rettangolo 14"/>
          <p:cNvSpPr/>
          <p:nvPr/>
        </p:nvSpPr>
        <p:spPr>
          <a:xfrm>
            <a:off x="216990" y="5563552"/>
            <a:ext cx="3867330" cy="923330"/>
          </a:xfrm>
          <a:prstGeom prst="rect">
            <a:avLst/>
          </a:prstGeom>
          <a:ln w="25400">
            <a:solidFill>
              <a:srgbClr val="FF00FF"/>
            </a:solidFill>
          </a:ln>
        </p:spPr>
        <p:txBody>
          <a:bodyPr wrap="square">
            <a:spAutoFit/>
          </a:bodyPr>
          <a:lstStyle/>
          <a:p>
            <a:r>
              <a:rPr lang="it-IT" dirty="0" smtClean="0"/>
              <a:t>In </a:t>
            </a:r>
            <a:r>
              <a:rPr lang="it-IT" dirty="0"/>
              <a:t>corrispondenza del fronte di salita del successivo impulso di clock </a:t>
            </a:r>
            <a:r>
              <a:rPr lang="it-IT" b="1" dirty="0"/>
              <a:t>i registri selezionati vengono caricati dal bus C</a:t>
            </a:r>
            <a:r>
              <a:rPr lang="it-IT" dirty="0"/>
              <a:t>.</a:t>
            </a:r>
          </a:p>
        </p:txBody>
      </p:sp>
      <p:sp>
        <p:nvSpPr>
          <p:cNvPr id="16" name="Rettangolo 15"/>
          <p:cNvSpPr/>
          <p:nvPr/>
        </p:nvSpPr>
        <p:spPr>
          <a:xfrm>
            <a:off x="4301127" y="5425052"/>
            <a:ext cx="47553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Tutte </a:t>
            </a:r>
            <a:r>
              <a:rPr lang="it-IT" dirty="0"/>
              <a:t>le operazioni citate devono avvenire  all’interno del ciclo di Clock: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b="1" dirty="0" smtClean="0"/>
              <a:t>w </a:t>
            </a:r>
            <a:r>
              <a:rPr lang="it-IT" b="1" dirty="0"/>
              <a:t>+ x + y + z </a:t>
            </a:r>
            <a:r>
              <a:rPr lang="it-IT" dirty="0"/>
              <a:t>deve essere </a:t>
            </a:r>
            <a:r>
              <a:rPr lang="it-IT" b="1" dirty="0" smtClean="0"/>
              <a:t>minore </a:t>
            </a:r>
            <a:r>
              <a:rPr lang="it-IT" dirty="0" smtClean="0"/>
              <a:t>del </a:t>
            </a:r>
            <a:r>
              <a:rPr lang="it-IT" dirty="0"/>
              <a:t>tempo in cui il clock è 0. </a:t>
            </a:r>
          </a:p>
        </p:txBody>
      </p:sp>
      <p:pic>
        <p:nvPicPr>
          <p:cNvPr id="18" name="Audio 1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9741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068"/>
    </mc:Choice>
    <mc:Fallback>
      <p:transition spd="slow" advTm="122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4" grpId="0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37" descr="InterazioneMe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688" y="1516380"/>
            <a:ext cx="3113087" cy="1782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2614" name="Line 38"/>
          <p:cNvSpPr>
            <a:spLocks noChangeShapeType="1"/>
          </p:cNvSpPr>
          <p:nvPr/>
        </p:nvSpPr>
        <p:spPr bwMode="auto">
          <a:xfrm>
            <a:off x="136525" y="1287780"/>
            <a:ext cx="51054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15" name="Line 39"/>
          <p:cNvSpPr>
            <a:spLocks noChangeShapeType="1"/>
          </p:cNvSpPr>
          <p:nvPr/>
        </p:nvSpPr>
        <p:spPr bwMode="auto">
          <a:xfrm>
            <a:off x="136525" y="1440180"/>
            <a:ext cx="51054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16" name="Text Box 40"/>
          <p:cNvSpPr txBox="1">
            <a:spLocks noChangeArrowheads="1"/>
          </p:cNvSpPr>
          <p:nvPr/>
        </p:nvSpPr>
        <p:spPr bwMode="auto">
          <a:xfrm>
            <a:off x="5232400" y="1084580"/>
            <a:ext cx="1082675" cy="51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400">
                <a:effectLst>
                  <a:outerShdw blurRad="38100" dist="38100" dir="2700000" algn="tl">
                    <a:srgbClr val="C0C0C0"/>
                  </a:outerShdw>
                </a:effectLst>
              </a:rPr>
              <a:t>Mem Read</a:t>
            </a:r>
          </a:p>
          <a:p>
            <a:pPr algn="ctr">
              <a:defRPr/>
            </a:pPr>
            <a:r>
              <a:rPr lang="en-GB" sz="1400">
                <a:effectLst>
                  <a:outerShdw blurRad="38100" dist="38100" dir="2700000" algn="tl">
                    <a:srgbClr val="C0C0C0"/>
                  </a:outerShdw>
                </a:effectLst>
              </a:rPr>
              <a:t>Mem Write</a:t>
            </a:r>
            <a:endParaRPr lang="it-IT" sz="14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2617" name="Line 41"/>
          <p:cNvSpPr>
            <a:spLocks noChangeShapeType="1"/>
          </p:cNvSpPr>
          <p:nvPr/>
        </p:nvSpPr>
        <p:spPr bwMode="auto">
          <a:xfrm>
            <a:off x="142875" y="3421380"/>
            <a:ext cx="51054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18" name="Text Box 42"/>
          <p:cNvSpPr txBox="1">
            <a:spLocks noChangeArrowheads="1"/>
          </p:cNvSpPr>
          <p:nvPr/>
        </p:nvSpPr>
        <p:spPr bwMode="auto">
          <a:xfrm>
            <a:off x="5248275" y="3268980"/>
            <a:ext cx="65563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400">
                <a:effectLst>
                  <a:outerShdw blurRad="38100" dist="38100" dir="2700000" algn="tl">
                    <a:srgbClr val="C0C0C0"/>
                  </a:outerShdw>
                </a:effectLst>
              </a:rPr>
              <a:t>Fetch</a:t>
            </a:r>
            <a:endParaRPr lang="it-IT" sz="14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2619" name="Line 43"/>
          <p:cNvSpPr>
            <a:spLocks noChangeShapeType="1"/>
          </p:cNvSpPr>
          <p:nvPr/>
        </p:nvSpPr>
        <p:spPr bwMode="auto">
          <a:xfrm>
            <a:off x="828675" y="1440180"/>
            <a:ext cx="0" cy="914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21" name="Line 45"/>
          <p:cNvSpPr>
            <a:spLocks noChangeShapeType="1"/>
          </p:cNvSpPr>
          <p:nvPr/>
        </p:nvSpPr>
        <p:spPr bwMode="auto">
          <a:xfrm>
            <a:off x="828675" y="2354580"/>
            <a:ext cx="16764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26" name="Line 50"/>
          <p:cNvSpPr>
            <a:spLocks noChangeShapeType="1"/>
          </p:cNvSpPr>
          <p:nvPr/>
        </p:nvSpPr>
        <p:spPr bwMode="auto">
          <a:xfrm flipV="1">
            <a:off x="2505075" y="2202180"/>
            <a:ext cx="0" cy="152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28" name="Line 52"/>
          <p:cNvSpPr>
            <a:spLocks noChangeShapeType="1"/>
          </p:cNvSpPr>
          <p:nvPr/>
        </p:nvSpPr>
        <p:spPr bwMode="auto">
          <a:xfrm flipV="1">
            <a:off x="2581275" y="2202180"/>
            <a:ext cx="0" cy="2286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29" name="Line 53"/>
          <p:cNvSpPr>
            <a:spLocks noChangeShapeType="1"/>
          </p:cNvSpPr>
          <p:nvPr/>
        </p:nvSpPr>
        <p:spPr bwMode="auto">
          <a:xfrm flipH="1">
            <a:off x="447675" y="2430780"/>
            <a:ext cx="21336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30" name="Line 54"/>
          <p:cNvSpPr>
            <a:spLocks noChangeShapeType="1"/>
          </p:cNvSpPr>
          <p:nvPr/>
        </p:nvSpPr>
        <p:spPr bwMode="auto">
          <a:xfrm flipV="1">
            <a:off x="447675" y="1287780"/>
            <a:ext cx="0" cy="1143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31" name="Oval 55"/>
          <p:cNvSpPr>
            <a:spLocks noChangeArrowheads="1"/>
          </p:cNvSpPr>
          <p:nvPr/>
        </p:nvSpPr>
        <p:spPr bwMode="auto">
          <a:xfrm>
            <a:off x="803275" y="1402080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32" name="Oval 56"/>
          <p:cNvSpPr>
            <a:spLocks noChangeArrowheads="1"/>
          </p:cNvSpPr>
          <p:nvPr/>
        </p:nvSpPr>
        <p:spPr bwMode="auto">
          <a:xfrm>
            <a:off x="422275" y="1249680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33" name="Text Box 57"/>
          <p:cNvSpPr txBox="1">
            <a:spLocks noChangeArrowheads="1"/>
          </p:cNvSpPr>
          <p:nvPr/>
        </p:nvSpPr>
        <p:spPr bwMode="auto">
          <a:xfrm>
            <a:off x="773113" y="2130743"/>
            <a:ext cx="468312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2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OE</a:t>
            </a:r>
            <a:r>
              <a:rPr lang="en-GB" sz="9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endParaRPr lang="it-IT" sz="90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2634" name="Text Box 58"/>
          <p:cNvSpPr txBox="1">
            <a:spLocks noChangeArrowheads="1"/>
          </p:cNvSpPr>
          <p:nvPr/>
        </p:nvSpPr>
        <p:spPr bwMode="auto">
          <a:xfrm>
            <a:off x="403225" y="2214880"/>
            <a:ext cx="39211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2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IE</a:t>
            </a:r>
            <a:r>
              <a:rPr lang="en-GB" sz="9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endParaRPr lang="it-IT" sz="90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2635" name="Line 59"/>
          <p:cNvSpPr>
            <a:spLocks noChangeShapeType="1"/>
          </p:cNvSpPr>
          <p:nvPr/>
        </p:nvSpPr>
        <p:spPr bwMode="auto">
          <a:xfrm flipV="1">
            <a:off x="2581275" y="3040380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36" name="Oval 60"/>
          <p:cNvSpPr>
            <a:spLocks noChangeArrowheads="1"/>
          </p:cNvSpPr>
          <p:nvPr/>
        </p:nvSpPr>
        <p:spPr bwMode="auto">
          <a:xfrm>
            <a:off x="2543175" y="3383280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37" name="Text Box 61"/>
          <p:cNvSpPr txBox="1">
            <a:spLocks noChangeArrowheads="1"/>
          </p:cNvSpPr>
          <p:nvPr/>
        </p:nvSpPr>
        <p:spPr bwMode="auto">
          <a:xfrm>
            <a:off x="2557463" y="3019743"/>
            <a:ext cx="328612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2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IE</a:t>
            </a:r>
            <a:endParaRPr lang="it-IT" sz="120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16405" name="Group 81"/>
          <p:cNvGrpSpPr>
            <a:grpSpLocks/>
          </p:cNvGrpSpPr>
          <p:nvPr/>
        </p:nvGrpSpPr>
        <p:grpSpPr bwMode="auto">
          <a:xfrm>
            <a:off x="12686" y="3684839"/>
            <a:ext cx="7260698" cy="2023354"/>
            <a:chOff x="184" y="2208"/>
            <a:chExt cx="5488" cy="1749"/>
          </a:xfrm>
        </p:grpSpPr>
        <p:sp>
          <p:nvSpPr>
            <p:cNvPr id="152656" name="Rectangle 80"/>
            <p:cNvSpPr>
              <a:spLocks noChangeArrowheads="1"/>
            </p:cNvSpPr>
            <p:nvPr/>
          </p:nvSpPr>
          <p:spPr bwMode="auto">
            <a:xfrm>
              <a:off x="184" y="2963"/>
              <a:ext cx="5488" cy="26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0" name="Line 4"/>
            <p:cNvSpPr>
              <a:spLocks noChangeShapeType="1"/>
            </p:cNvSpPr>
            <p:nvPr/>
          </p:nvSpPr>
          <p:spPr bwMode="auto">
            <a:xfrm>
              <a:off x="336" y="3072"/>
              <a:ext cx="24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1" name="Line 5"/>
            <p:cNvSpPr>
              <a:spLocks noChangeShapeType="1"/>
            </p:cNvSpPr>
            <p:nvPr/>
          </p:nvSpPr>
          <p:spPr bwMode="auto">
            <a:xfrm flipV="1">
              <a:off x="576" y="2728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2" name="Line 6"/>
            <p:cNvSpPr>
              <a:spLocks noChangeShapeType="1"/>
            </p:cNvSpPr>
            <p:nvPr/>
          </p:nvSpPr>
          <p:spPr bwMode="auto">
            <a:xfrm>
              <a:off x="672" y="2736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3" name="Line 7"/>
            <p:cNvSpPr>
              <a:spLocks noChangeShapeType="1"/>
            </p:cNvSpPr>
            <p:nvPr/>
          </p:nvSpPr>
          <p:spPr bwMode="auto">
            <a:xfrm flipH="1" flipV="1">
              <a:off x="848" y="2728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4" name="Line 8"/>
            <p:cNvSpPr>
              <a:spLocks noChangeShapeType="1"/>
            </p:cNvSpPr>
            <p:nvPr/>
          </p:nvSpPr>
          <p:spPr bwMode="auto">
            <a:xfrm>
              <a:off x="952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5" name="Line 9"/>
            <p:cNvSpPr>
              <a:spLocks noChangeShapeType="1"/>
            </p:cNvSpPr>
            <p:nvPr/>
          </p:nvSpPr>
          <p:spPr bwMode="auto">
            <a:xfrm flipV="1">
              <a:off x="1768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6" name="Line 10"/>
            <p:cNvSpPr>
              <a:spLocks noChangeShapeType="1"/>
            </p:cNvSpPr>
            <p:nvPr/>
          </p:nvSpPr>
          <p:spPr bwMode="auto">
            <a:xfrm>
              <a:off x="1864" y="274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7" name="Line 11"/>
            <p:cNvSpPr>
              <a:spLocks noChangeShapeType="1"/>
            </p:cNvSpPr>
            <p:nvPr/>
          </p:nvSpPr>
          <p:spPr bwMode="auto">
            <a:xfrm flipH="1" flipV="1">
              <a:off x="2040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8" name="Line 12"/>
            <p:cNvSpPr>
              <a:spLocks noChangeShapeType="1"/>
            </p:cNvSpPr>
            <p:nvPr/>
          </p:nvSpPr>
          <p:spPr bwMode="auto">
            <a:xfrm>
              <a:off x="2144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89" name="Line 13"/>
            <p:cNvSpPr>
              <a:spLocks noChangeShapeType="1"/>
            </p:cNvSpPr>
            <p:nvPr/>
          </p:nvSpPr>
          <p:spPr bwMode="auto">
            <a:xfrm flipV="1">
              <a:off x="2960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90" name="Line 14"/>
            <p:cNvSpPr>
              <a:spLocks noChangeShapeType="1"/>
            </p:cNvSpPr>
            <p:nvPr/>
          </p:nvSpPr>
          <p:spPr bwMode="auto">
            <a:xfrm>
              <a:off x="3056" y="274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91" name="Line 15"/>
            <p:cNvSpPr>
              <a:spLocks noChangeShapeType="1"/>
            </p:cNvSpPr>
            <p:nvPr/>
          </p:nvSpPr>
          <p:spPr bwMode="auto">
            <a:xfrm flipH="1" flipV="1">
              <a:off x="3232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92" name="Line 16"/>
            <p:cNvSpPr>
              <a:spLocks noChangeShapeType="1"/>
            </p:cNvSpPr>
            <p:nvPr/>
          </p:nvSpPr>
          <p:spPr bwMode="auto">
            <a:xfrm>
              <a:off x="3328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93" name="Line 17"/>
            <p:cNvSpPr>
              <a:spLocks noChangeShapeType="1"/>
            </p:cNvSpPr>
            <p:nvPr/>
          </p:nvSpPr>
          <p:spPr bwMode="auto">
            <a:xfrm flipV="1">
              <a:off x="4144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94" name="Line 18"/>
            <p:cNvSpPr>
              <a:spLocks noChangeShapeType="1"/>
            </p:cNvSpPr>
            <p:nvPr/>
          </p:nvSpPr>
          <p:spPr bwMode="auto">
            <a:xfrm>
              <a:off x="4240" y="274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95" name="Line 19"/>
            <p:cNvSpPr>
              <a:spLocks noChangeShapeType="1"/>
            </p:cNvSpPr>
            <p:nvPr/>
          </p:nvSpPr>
          <p:spPr bwMode="auto">
            <a:xfrm flipH="1" flipV="1">
              <a:off x="4416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597" name="Text Box 21"/>
            <p:cNvSpPr txBox="1">
              <a:spLocks noChangeArrowheads="1"/>
            </p:cNvSpPr>
            <p:nvPr/>
          </p:nvSpPr>
          <p:spPr bwMode="auto">
            <a:xfrm>
              <a:off x="959" y="3312"/>
              <a:ext cx="730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MAR=i1;rd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52598" name="Line 22"/>
            <p:cNvSpPr>
              <a:spLocks noChangeShapeType="1"/>
            </p:cNvSpPr>
            <p:nvPr/>
          </p:nvSpPr>
          <p:spPr bwMode="auto">
            <a:xfrm flipV="1">
              <a:off x="1344" y="2880"/>
              <a:ext cx="480" cy="480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03" name="Text Box 27"/>
            <p:cNvSpPr txBox="1">
              <a:spLocks noChangeArrowheads="1"/>
            </p:cNvSpPr>
            <p:nvPr/>
          </p:nvSpPr>
          <p:spPr bwMode="auto">
            <a:xfrm>
              <a:off x="2255" y="3312"/>
              <a:ext cx="730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MAR=i2;rd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52604" name="Line 28"/>
            <p:cNvSpPr>
              <a:spLocks noChangeShapeType="1"/>
            </p:cNvSpPr>
            <p:nvPr/>
          </p:nvSpPr>
          <p:spPr bwMode="auto">
            <a:xfrm flipV="1">
              <a:off x="2544" y="2880"/>
              <a:ext cx="480" cy="480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05" name="Text Box 29"/>
            <p:cNvSpPr txBox="1">
              <a:spLocks noChangeArrowheads="1"/>
            </p:cNvSpPr>
            <p:nvPr/>
          </p:nvSpPr>
          <p:spPr bwMode="auto">
            <a:xfrm>
              <a:off x="2571" y="2208"/>
              <a:ext cx="772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solidFill>
                    <a:srgbClr val="0099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MDR=m[i1]</a:t>
              </a:r>
              <a:endParaRPr lang="it-IT" sz="1400">
                <a:solidFill>
                  <a:srgbClr val="0099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52606" name="Line 30"/>
            <p:cNvSpPr>
              <a:spLocks noChangeShapeType="1"/>
            </p:cNvSpPr>
            <p:nvPr/>
          </p:nvSpPr>
          <p:spPr bwMode="auto">
            <a:xfrm>
              <a:off x="2784" y="2400"/>
              <a:ext cx="240" cy="432"/>
            </a:xfrm>
            <a:prstGeom prst="line">
              <a:avLst/>
            </a:prstGeom>
            <a:noFill/>
            <a:ln w="9525">
              <a:solidFill>
                <a:srgbClr val="0099FF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08" name="Text Box 32"/>
            <p:cNvSpPr txBox="1">
              <a:spLocks noChangeArrowheads="1"/>
            </p:cNvSpPr>
            <p:nvPr/>
          </p:nvSpPr>
          <p:spPr bwMode="auto">
            <a:xfrm>
              <a:off x="3745" y="2208"/>
              <a:ext cx="772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solidFill>
                    <a:srgbClr val="0099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MDR=m[i2]</a:t>
              </a:r>
              <a:endParaRPr lang="it-IT" sz="1400">
                <a:solidFill>
                  <a:srgbClr val="0099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52609" name="Line 33"/>
            <p:cNvSpPr>
              <a:spLocks noChangeShapeType="1"/>
            </p:cNvSpPr>
            <p:nvPr/>
          </p:nvSpPr>
          <p:spPr bwMode="auto">
            <a:xfrm>
              <a:off x="3958" y="2400"/>
              <a:ext cx="240" cy="432"/>
            </a:xfrm>
            <a:prstGeom prst="line">
              <a:avLst/>
            </a:prstGeom>
            <a:noFill/>
            <a:ln w="9525">
              <a:solidFill>
                <a:srgbClr val="0099FF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38" name="Line 62"/>
            <p:cNvSpPr>
              <a:spLocks noChangeShapeType="1"/>
            </p:cNvSpPr>
            <p:nvPr/>
          </p:nvSpPr>
          <p:spPr bwMode="auto">
            <a:xfrm>
              <a:off x="3168" y="2448"/>
              <a:ext cx="576" cy="432"/>
            </a:xfrm>
            <a:prstGeom prst="line">
              <a:avLst/>
            </a:prstGeom>
            <a:noFill/>
            <a:ln w="9525" cap="rnd">
              <a:solidFill>
                <a:srgbClr val="0099FF"/>
              </a:solidFill>
              <a:prstDash val="sysDot"/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39" name="Line 63"/>
            <p:cNvSpPr>
              <a:spLocks noChangeShapeType="1"/>
            </p:cNvSpPr>
            <p:nvPr/>
          </p:nvSpPr>
          <p:spPr bwMode="auto">
            <a:xfrm>
              <a:off x="4512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40" name="Line 64"/>
            <p:cNvSpPr>
              <a:spLocks noChangeShapeType="1"/>
            </p:cNvSpPr>
            <p:nvPr/>
          </p:nvSpPr>
          <p:spPr bwMode="auto">
            <a:xfrm flipV="1">
              <a:off x="5328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42" name="AutoShape 66"/>
            <p:cNvSpPr>
              <a:spLocks/>
            </p:cNvSpPr>
            <p:nvPr/>
          </p:nvSpPr>
          <p:spPr bwMode="auto">
            <a:xfrm rot="5400000" flipV="1">
              <a:off x="3664" y="2844"/>
              <a:ext cx="144" cy="264"/>
            </a:xfrm>
            <a:prstGeom prst="leftBrace">
              <a:avLst>
                <a:gd name="adj1" fmla="val 44444"/>
                <a:gd name="adj2" fmla="val 50000"/>
              </a:avLst>
            </a:prstGeom>
            <a:noFill/>
            <a:ln w="9525">
              <a:solidFill>
                <a:srgbClr val="0099FF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43" name="Line 67"/>
            <p:cNvSpPr>
              <a:spLocks noChangeShapeType="1"/>
            </p:cNvSpPr>
            <p:nvPr/>
          </p:nvSpPr>
          <p:spPr bwMode="auto">
            <a:xfrm>
              <a:off x="4352" y="2448"/>
              <a:ext cx="576" cy="432"/>
            </a:xfrm>
            <a:prstGeom prst="line">
              <a:avLst/>
            </a:prstGeom>
            <a:noFill/>
            <a:ln w="9525" cap="rnd">
              <a:solidFill>
                <a:srgbClr val="0099FF"/>
              </a:solidFill>
              <a:prstDash val="sysDot"/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44" name="AutoShape 68"/>
            <p:cNvSpPr>
              <a:spLocks/>
            </p:cNvSpPr>
            <p:nvPr/>
          </p:nvSpPr>
          <p:spPr bwMode="auto">
            <a:xfrm rot="5400000" flipV="1">
              <a:off x="4848" y="2844"/>
              <a:ext cx="144" cy="264"/>
            </a:xfrm>
            <a:prstGeom prst="leftBrace">
              <a:avLst>
                <a:gd name="adj1" fmla="val 44444"/>
                <a:gd name="adj2" fmla="val 50000"/>
              </a:avLst>
            </a:prstGeom>
            <a:noFill/>
            <a:ln w="9525">
              <a:solidFill>
                <a:srgbClr val="0099FF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46" name="Line 70"/>
            <p:cNvSpPr>
              <a:spLocks noChangeShapeType="1"/>
            </p:cNvSpPr>
            <p:nvPr/>
          </p:nvSpPr>
          <p:spPr bwMode="auto">
            <a:xfrm>
              <a:off x="288" y="3888"/>
              <a:ext cx="52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47" name="Line 71"/>
            <p:cNvSpPr>
              <a:spLocks noChangeShapeType="1"/>
            </p:cNvSpPr>
            <p:nvPr/>
          </p:nvSpPr>
          <p:spPr bwMode="auto">
            <a:xfrm>
              <a:off x="768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48" name="Line 72"/>
            <p:cNvSpPr>
              <a:spLocks noChangeShapeType="1"/>
            </p:cNvSpPr>
            <p:nvPr/>
          </p:nvSpPr>
          <p:spPr bwMode="auto">
            <a:xfrm>
              <a:off x="1952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49" name="Line 73"/>
            <p:cNvSpPr>
              <a:spLocks noChangeShapeType="1"/>
            </p:cNvSpPr>
            <p:nvPr/>
          </p:nvSpPr>
          <p:spPr bwMode="auto">
            <a:xfrm>
              <a:off x="3144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50" name="Line 74"/>
            <p:cNvSpPr>
              <a:spLocks noChangeShapeType="1"/>
            </p:cNvSpPr>
            <p:nvPr/>
          </p:nvSpPr>
          <p:spPr bwMode="auto">
            <a:xfrm>
              <a:off x="4328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2652" name="Text Box 76"/>
            <p:cNvSpPr txBox="1">
              <a:spLocks noChangeArrowheads="1"/>
            </p:cNvSpPr>
            <p:nvPr/>
          </p:nvSpPr>
          <p:spPr bwMode="auto">
            <a:xfrm>
              <a:off x="1028" y="3691"/>
              <a:ext cx="490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 dirty="0" err="1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</a:t>
              </a:r>
              <a:r>
                <a:rPr lang="en-GB" sz="1400" dirty="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n</a:t>
              </a:r>
              <a:endParaRPr lang="it-IT" sz="1400" dirty="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52653" name="Text Box 77"/>
            <p:cNvSpPr txBox="1">
              <a:spLocks noChangeArrowheads="1"/>
            </p:cNvSpPr>
            <p:nvPr/>
          </p:nvSpPr>
          <p:spPr bwMode="auto">
            <a:xfrm>
              <a:off x="2209" y="3691"/>
              <a:ext cx="627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 n+1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52654" name="Text Box 78"/>
            <p:cNvSpPr txBox="1">
              <a:spLocks noChangeArrowheads="1"/>
            </p:cNvSpPr>
            <p:nvPr/>
          </p:nvSpPr>
          <p:spPr bwMode="auto">
            <a:xfrm>
              <a:off x="3401" y="3691"/>
              <a:ext cx="627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 n+2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52655" name="Text Box 79"/>
            <p:cNvSpPr txBox="1">
              <a:spLocks noChangeArrowheads="1"/>
            </p:cNvSpPr>
            <p:nvPr/>
          </p:nvSpPr>
          <p:spPr bwMode="auto">
            <a:xfrm>
              <a:off x="4613" y="3691"/>
              <a:ext cx="627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 n+3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sp>
        <p:nvSpPr>
          <p:cNvPr id="152658" name="Line 82"/>
          <p:cNvSpPr>
            <a:spLocks noChangeShapeType="1"/>
          </p:cNvSpPr>
          <p:nvPr/>
        </p:nvSpPr>
        <p:spPr bwMode="auto">
          <a:xfrm flipV="1">
            <a:off x="1971675" y="2811780"/>
            <a:ext cx="0" cy="6096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59" name="Line 83"/>
          <p:cNvSpPr>
            <a:spLocks noChangeShapeType="1"/>
          </p:cNvSpPr>
          <p:nvPr/>
        </p:nvSpPr>
        <p:spPr bwMode="auto">
          <a:xfrm>
            <a:off x="1971675" y="2811780"/>
            <a:ext cx="6096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60" name="Line 84"/>
          <p:cNvSpPr>
            <a:spLocks noChangeShapeType="1"/>
          </p:cNvSpPr>
          <p:nvPr/>
        </p:nvSpPr>
        <p:spPr bwMode="auto">
          <a:xfrm flipV="1">
            <a:off x="2581275" y="2659380"/>
            <a:ext cx="0" cy="152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61" name="Oval 85"/>
          <p:cNvSpPr>
            <a:spLocks noChangeArrowheads="1"/>
          </p:cNvSpPr>
          <p:nvPr/>
        </p:nvSpPr>
        <p:spPr bwMode="auto">
          <a:xfrm>
            <a:off x="1946275" y="3395980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62" name="Text Box 86"/>
          <p:cNvSpPr txBox="1">
            <a:spLocks noChangeArrowheads="1"/>
          </p:cNvSpPr>
          <p:nvPr/>
        </p:nvSpPr>
        <p:spPr bwMode="auto">
          <a:xfrm>
            <a:off x="2189163" y="2600643"/>
            <a:ext cx="468312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2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OE</a:t>
            </a:r>
            <a:r>
              <a:rPr lang="en-GB" sz="9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endParaRPr lang="it-IT" sz="90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2663" name="Line 87"/>
          <p:cNvSpPr>
            <a:spLocks noChangeShapeType="1"/>
          </p:cNvSpPr>
          <p:nvPr/>
        </p:nvSpPr>
        <p:spPr bwMode="auto">
          <a:xfrm>
            <a:off x="1425575" y="1287780"/>
            <a:ext cx="0" cy="4572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64" name="Line 88"/>
          <p:cNvSpPr>
            <a:spLocks noChangeShapeType="1"/>
          </p:cNvSpPr>
          <p:nvPr/>
        </p:nvSpPr>
        <p:spPr bwMode="auto">
          <a:xfrm>
            <a:off x="1577975" y="1440180"/>
            <a:ext cx="0" cy="3048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66" name="AutoShape 90"/>
          <p:cNvSpPr>
            <a:spLocks noChangeArrowheads="1"/>
          </p:cNvSpPr>
          <p:nvPr/>
        </p:nvSpPr>
        <p:spPr bwMode="auto">
          <a:xfrm rot="-5400000">
            <a:off x="1349375" y="1516380"/>
            <a:ext cx="304800" cy="381000"/>
          </a:xfrm>
          <a:prstGeom prst="moon">
            <a:avLst>
              <a:gd name="adj" fmla="val 50000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67" name="Oval 91"/>
          <p:cNvSpPr>
            <a:spLocks noChangeArrowheads="1"/>
          </p:cNvSpPr>
          <p:nvPr/>
        </p:nvSpPr>
        <p:spPr bwMode="auto">
          <a:xfrm>
            <a:off x="1552575" y="1402080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68" name="Oval 92"/>
          <p:cNvSpPr>
            <a:spLocks noChangeArrowheads="1"/>
          </p:cNvSpPr>
          <p:nvPr/>
        </p:nvSpPr>
        <p:spPr bwMode="auto">
          <a:xfrm>
            <a:off x="1400175" y="1249680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69" name="Line 93"/>
          <p:cNvSpPr>
            <a:spLocks noChangeShapeType="1"/>
          </p:cNvSpPr>
          <p:nvPr/>
        </p:nvSpPr>
        <p:spPr bwMode="auto">
          <a:xfrm>
            <a:off x="1501775" y="1795780"/>
            <a:ext cx="0" cy="2286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70" name="Line 94"/>
          <p:cNvSpPr>
            <a:spLocks noChangeShapeType="1"/>
          </p:cNvSpPr>
          <p:nvPr/>
        </p:nvSpPr>
        <p:spPr bwMode="auto">
          <a:xfrm>
            <a:off x="1514475" y="2024380"/>
            <a:ext cx="10668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71" name="Line 95"/>
          <p:cNvSpPr>
            <a:spLocks noChangeShapeType="1"/>
          </p:cNvSpPr>
          <p:nvPr/>
        </p:nvSpPr>
        <p:spPr bwMode="auto">
          <a:xfrm flipV="1">
            <a:off x="2568575" y="1871980"/>
            <a:ext cx="0" cy="152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2672" name="Text Box 96"/>
          <p:cNvSpPr txBox="1">
            <a:spLocks noChangeArrowheads="1"/>
          </p:cNvSpPr>
          <p:nvPr/>
        </p:nvSpPr>
        <p:spPr bwMode="auto">
          <a:xfrm>
            <a:off x="2201863" y="1808480"/>
            <a:ext cx="404812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2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OE</a:t>
            </a:r>
            <a:endParaRPr lang="it-IT" sz="90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6420" name="Rectangle 97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328107" y="42164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L’interazione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con la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memoria</a:t>
            </a:r>
            <a:endParaRPr lang="it-IT" altLang="en-US" dirty="0" smtClean="0"/>
          </a:p>
        </p:txBody>
      </p:sp>
      <p:sp>
        <p:nvSpPr>
          <p:cNvPr id="3" name="CasellaDiTesto 2"/>
          <p:cNvSpPr txBox="1"/>
          <p:nvPr/>
        </p:nvSpPr>
        <p:spPr>
          <a:xfrm>
            <a:off x="4068771" y="1706880"/>
            <a:ext cx="517750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MAR e MDR</a:t>
            </a:r>
            <a:r>
              <a:rPr lang="en-US" sz="1400" dirty="0" smtClean="0"/>
              <a:t> </a:t>
            </a:r>
            <a:r>
              <a:rPr lang="en-US" sz="1400" dirty="0" err="1" smtClean="0"/>
              <a:t>controllano</a:t>
            </a:r>
            <a:r>
              <a:rPr lang="en-US" sz="1400" dirty="0" smtClean="0"/>
              <a:t> la </a:t>
            </a:r>
            <a:r>
              <a:rPr lang="en-US" sz="1400" dirty="0" err="1" smtClean="0"/>
              <a:t>porta</a:t>
            </a:r>
            <a:r>
              <a:rPr lang="en-US" sz="1400" dirty="0" smtClean="0"/>
              <a:t> a 32 bit: </a:t>
            </a:r>
          </a:p>
          <a:p>
            <a:r>
              <a:rPr lang="en-US" sz="1400" dirty="0" err="1" smtClean="0"/>
              <a:t>legge</a:t>
            </a:r>
            <a:r>
              <a:rPr lang="en-US" sz="1400" dirty="0" smtClean="0"/>
              <a:t> e </a:t>
            </a:r>
            <a:r>
              <a:rPr lang="en-US" sz="1400" dirty="0" err="1" smtClean="0"/>
              <a:t>scrive</a:t>
            </a:r>
            <a:r>
              <a:rPr lang="en-US" sz="1400" dirty="0" smtClean="0"/>
              <a:t> parole di </a:t>
            </a:r>
            <a:r>
              <a:rPr lang="en-US" sz="1400" dirty="0" err="1" smtClean="0"/>
              <a:t>dati</a:t>
            </a:r>
            <a:r>
              <a:rPr lang="en-US" sz="1400" dirty="0" smtClean="0"/>
              <a:t> </a:t>
            </a:r>
            <a:r>
              <a:rPr lang="en-US" sz="1400" dirty="0" err="1" smtClean="0"/>
              <a:t>livello</a:t>
            </a:r>
            <a:r>
              <a:rPr lang="en-US" sz="1400" dirty="0" smtClean="0"/>
              <a:t> ISA</a:t>
            </a:r>
          </a:p>
          <a:p>
            <a:endParaRPr lang="en-US" sz="1400" dirty="0"/>
          </a:p>
          <a:p>
            <a:r>
              <a:rPr lang="en-US" sz="1400" b="1" dirty="0" smtClean="0"/>
              <a:t>La </a:t>
            </a:r>
            <a:r>
              <a:rPr lang="en-US" sz="1400" b="1" dirty="0" err="1" smtClean="0"/>
              <a:t>porta</a:t>
            </a:r>
            <a:r>
              <a:rPr lang="en-US" sz="1400" b="1" dirty="0" smtClean="0"/>
              <a:t> a 8 bit</a:t>
            </a:r>
            <a:r>
              <a:rPr lang="en-US" sz="1400" dirty="0" smtClean="0"/>
              <a:t> e’ </a:t>
            </a:r>
            <a:r>
              <a:rPr lang="en-US" sz="1400" dirty="0" err="1" smtClean="0"/>
              <a:t>controllata</a:t>
            </a:r>
            <a:r>
              <a:rPr lang="en-US" sz="1400" dirty="0" smtClean="0"/>
              <a:t> dal PC </a:t>
            </a:r>
            <a:r>
              <a:rPr lang="en-US" sz="1400" dirty="0" err="1" smtClean="0"/>
              <a:t>legge</a:t>
            </a:r>
            <a:r>
              <a:rPr lang="en-US" sz="1400" dirty="0" smtClean="0"/>
              <a:t> 1 byte </a:t>
            </a:r>
            <a:r>
              <a:rPr lang="en-US" sz="1400" dirty="0" err="1" smtClean="0"/>
              <a:t>meno</a:t>
            </a:r>
            <a:r>
              <a:rPr lang="en-US" sz="1400" dirty="0" smtClean="0"/>
              <a:t> </a:t>
            </a:r>
            <a:r>
              <a:rPr lang="en-US" sz="1400" dirty="0" err="1" smtClean="0"/>
              <a:t>significativo</a:t>
            </a:r>
            <a:r>
              <a:rPr lang="en-US" sz="1400" dirty="0" smtClean="0"/>
              <a:t>: </a:t>
            </a:r>
          </a:p>
          <a:p>
            <a:r>
              <a:rPr lang="en-US" sz="1400" dirty="0" smtClean="0"/>
              <a:t>per </a:t>
            </a:r>
            <a:r>
              <a:rPr lang="en-US" sz="1400" dirty="0" err="1" smtClean="0"/>
              <a:t>leggere</a:t>
            </a:r>
            <a:r>
              <a:rPr lang="en-US" sz="1400" dirty="0" smtClean="0"/>
              <a:t> </a:t>
            </a:r>
            <a:r>
              <a:rPr lang="en-US" sz="1400" dirty="0" err="1" smtClean="0"/>
              <a:t>il</a:t>
            </a:r>
            <a:r>
              <a:rPr lang="en-US" sz="1400" dirty="0" smtClean="0"/>
              <a:t> </a:t>
            </a:r>
            <a:r>
              <a:rPr lang="en-US" sz="1400" dirty="0" err="1" smtClean="0"/>
              <a:t>programma</a:t>
            </a:r>
            <a:r>
              <a:rPr lang="en-US" sz="1400" dirty="0" smtClean="0"/>
              <a:t> </a:t>
            </a:r>
            <a:r>
              <a:rPr lang="en-US" sz="1400" dirty="0" err="1" smtClean="0"/>
              <a:t>eseguibile</a:t>
            </a:r>
            <a:r>
              <a:rPr lang="en-US" sz="1400" dirty="0" smtClean="0"/>
              <a:t> </a:t>
            </a:r>
            <a:r>
              <a:rPr lang="en-US" sz="1400" dirty="0" err="1" smtClean="0"/>
              <a:t>ovvero</a:t>
            </a:r>
            <a:r>
              <a:rPr lang="en-US" sz="1400" dirty="0" smtClean="0"/>
              <a:t> un </a:t>
            </a:r>
            <a:r>
              <a:rPr lang="en-US" sz="1400" dirty="0" err="1" smtClean="0"/>
              <a:t>flusso</a:t>
            </a:r>
            <a:r>
              <a:rPr lang="en-US" sz="1400" dirty="0" smtClean="0"/>
              <a:t> di byte</a:t>
            </a:r>
            <a:endParaRPr lang="en-US" sz="1400" dirty="0"/>
          </a:p>
          <a:p>
            <a:endParaRPr lang="en-US" sz="1400" dirty="0" smtClean="0"/>
          </a:p>
          <a:p>
            <a:r>
              <a:rPr lang="en-US" sz="1400" b="1" dirty="0" smtClean="0"/>
              <a:t>MAR e PC </a:t>
            </a:r>
            <a:r>
              <a:rPr lang="en-US" sz="1400" b="1" dirty="0" err="1" smtClean="0"/>
              <a:t>riferiscono</a:t>
            </a:r>
            <a:r>
              <a:rPr lang="en-US" sz="1400" b="1" dirty="0" smtClean="0"/>
              <a:t> a  </a:t>
            </a:r>
            <a:r>
              <a:rPr lang="en-US" sz="1400" b="1" dirty="0" err="1" smtClean="0"/>
              <a:t>cxue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parti</a:t>
            </a:r>
            <a:r>
              <a:rPr lang="en-US" sz="1400" b="1" dirty="0" smtClean="0"/>
              <a:t> diverse </a:t>
            </a:r>
            <a:r>
              <a:rPr lang="en-US" sz="1400" b="1" dirty="0" err="1" smtClean="0"/>
              <a:t>della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memoria</a:t>
            </a:r>
            <a:endParaRPr lang="en-US" sz="1400" b="1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910607"/>
      </p:ext>
    </p:extLst>
  </p:cSld>
  <p:clrMapOvr>
    <a:masterClrMapping/>
  </p:clrMapOvr>
  <p:transition advTm="9582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3" descr="Microarchitettur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838200"/>
            <a:ext cx="5867400" cy="580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417513" y="1050925"/>
            <a:ext cx="3392487" cy="4892675"/>
            <a:chOff x="263" y="662"/>
            <a:chExt cx="2137" cy="3082"/>
          </a:xfrm>
        </p:grpSpPr>
        <p:sp>
          <p:nvSpPr>
            <p:cNvPr id="156676" name="Rectangle 4"/>
            <p:cNvSpPr>
              <a:spLocks noChangeArrowheads="1"/>
            </p:cNvSpPr>
            <p:nvPr/>
          </p:nvSpPr>
          <p:spPr bwMode="auto">
            <a:xfrm>
              <a:off x="1056" y="912"/>
              <a:ext cx="1344" cy="2832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6678" name="Text Box 6"/>
            <p:cNvSpPr txBox="1">
              <a:spLocks noChangeArrowheads="1"/>
            </p:cNvSpPr>
            <p:nvPr/>
          </p:nvSpPr>
          <p:spPr bwMode="auto">
            <a:xfrm>
              <a:off x="263" y="662"/>
              <a:ext cx="889" cy="4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Cammino</a:t>
              </a:r>
              <a:r>
                <a:rPr lang="en-GB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</a:t>
              </a:r>
            </a:p>
            <a:p>
              <a:pPr algn="ctr">
                <a:defRPr/>
              </a:pPr>
              <a:r>
                <a:rPr lang="en-GB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dei</a:t>
              </a:r>
              <a:r>
                <a:rPr lang="en-GB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</a:t>
              </a:r>
              <a:r>
                <a:rPr lang="en-GB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dati</a:t>
              </a:r>
              <a:endParaRPr lang="it-IT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3635375" y="609600"/>
            <a:ext cx="4314825" cy="5943600"/>
            <a:chOff x="2256" y="384"/>
            <a:chExt cx="2718" cy="3744"/>
          </a:xfrm>
        </p:grpSpPr>
        <p:sp>
          <p:nvSpPr>
            <p:cNvPr id="156677" name="Rectangle 5"/>
            <p:cNvSpPr>
              <a:spLocks noChangeArrowheads="1"/>
            </p:cNvSpPr>
            <p:nvPr/>
          </p:nvSpPr>
          <p:spPr bwMode="auto">
            <a:xfrm>
              <a:off x="2256" y="624"/>
              <a:ext cx="2208" cy="3504"/>
            </a:xfrm>
            <a:prstGeom prst="rect">
              <a:avLst/>
            </a:prstGeom>
            <a:noFill/>
            <a:ln w="19050">
              <a:solidFill>
                <a:srgbClr val="000099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6680" name="Text Box 8"/>
            <p:cNvSpPr txBox="1">
              <a:spLocks noChangeArrowheads="1"/>
            </p:cNvSpPr>
            <p:nvPr/>
          </p:nvSpPr>
          <p:spPr bwMode="auto">
            <a:xfrm>
              <a:off x="4147" y="384"/>
              <a:ext cx="827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Controllo</a:t>
              </a:r>
              <a:endParaRPr lang="it-IT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sp>
        <p:nvSpPr>
          <p:cNvPr id="19461" name="Rectangle 10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15875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L’interazione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tra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Cammino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dei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dati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e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Controllo</a:t>
            </a:r>
            <a:endParaRPr lang="it-IT" alt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50696012"/>
      </p:ext>
    </p:extLst>
  </p:cSld>
  <p:clrMapOvr>
    <a:masterClrMapping/>
  </p:clrMapOvr>
  <p:transition advTm="2760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ctangle 97"/>
          <p:cNvSpPr txBox="1">
            <a:spLocks noChangeArrowheads="1"/>
          </p:cNvSpPr>
          <p:nvPr/>
        </p:nvSpPr>
        <p:spPr bwMode="auto">
          <a:xfrm>
            <a:off x="445294" y="838061"/>
            <a:ext cx="7772400" cy="513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Controllo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: la Control Store</a:t>
            </a:r>
            <a:endParaRPr lang="it-IT" altLang="en-US" dirty="0" smtClean="0"/>
          </a:p>
        </p:txBody>
      </p:sp>
      <p:sp>
        <p:nvSpPr>
          <p:cNvPr id="4" name="Rettangolo 3"/>
          <p:cNvSpPr/>
          <p:nvPr/>
        </p:nvSpPr>
        <p:spPr>
          <a:xfrm>
            <a:off x="193040" y="1474877"/>
            <a:ext cx="759968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 smtClean="0"/>
              <a:t>Control </a:t>
            </a:r>
            <a:r>
              <a:rPr lang="it-IT" b="1" dirty="0" err="1"/>
              <a:t>Store</a:t>
            </a:r>
            <a:r>
              <a:rPr lang="it-IT" b="1" dirty="0"/>
              <a:t> </a:t>
            </a:r>
            <a:r>
              <a:rPr lang="it-IT" dirty="0" err="1"/>
              <a:t>e'</a:t>
            </a:r>
            <a:r>
              <a:rPr lang="it-IT" dirty="0"/>
              <a:t> </a:t>
            </a:r>
            <a:r>
              <a:rPr lang="it-IT" dirty="0" smtClean="0"/>
              <a:t>una memoria di </a:t>
            </a:r>
            <a:r>
              <a:rPr lang="it-IT" dirty="0"/>
              <a:t>512x36 bit (</a:t>
            </a:r>
            <a:r>
              <a:rPr lang="it-IT" i="1" dirty="0"/>
              <a:t>a </a:t>
            </a:r>
            <a:r>
              <a:rPr lang="it-IT" i="1" dirty="0" smtClean="0"/>
              <a:t>cui l'utente non può accedere</a:t>
            </a:r>
            <a:r>
              <a:rPr lang="it-IT" dirty="0" smtClean="0"/>
              <a:t>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sz="1600" dirty="0" smtClean="0"/>
              <a:t>Contiene  </a:t>
            </a:r>
            <a:r>
              <a:rPr lang="it-IT" sz="1600" dirty="0"/>
              <a:t>tutte le </a:t>
            </a:r>
            <a:r>
              <a:rPr lang="it-IT" sz="1600" dirty="0" smtClean="0"/>
              <a:t>microistruzioni necessarie a implementare il set di istruzioni IJVM</a:t>
            </a:r>
            <a:r>
              <a:rPr lang="it-IT" sz="1600" dirty="0"/>
              <a:t>;</a:t>
            </a:r>
            <a:endParaRPr lang="it-IT" dirty="0"/>
          </a:p>
        </p:txBody>
      </p:sp>
      <p:sp>
        <p:nvSpPr>
          <p:cNvPr id="5" name="Rettangolo 4"/>
          <p:cNvSpPr/>
          <p:nvPr/>
        </p:nvSpPr>
        <p:spPr>
          <a:xfrm>
            <a:off x="193040" y="2172963"/>
            <a:ext cx="437896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La </a:t>
            </a:r>
            <a:r>
              <a:rPr lang="it-IT" dirty="0"/>
              <a:t>Control </a:t>
            </a:r>
            <a:r>
              <a:rPr lang="it-IT" dirty="0" err="1" smtClean="0"/>
              <a:t>Store</a:t>
            </a:r>
            <a:r>
              <a:rPr lang="it-IT" dirty="0" smtClean="0"/>
              <a:t>: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include </a:t>
            </a:r>
            <a:r>
              <a:rPr lang="it-IT" b="1" dirty="0" smtClean="0"/>
              <a:t>512 </a:t>
            </a:r>
            <a:r>
              <a:rPr lang="it-IT" b="1" dirty="0" err="1" smtClean="0"/>
              <a:t>words</a:t>
            </a:r>
            <a:r>
              <a:rPr lang="it-IT" b="1" dirty="0" smtClean="0"/>
              <a:t> </a:t>
            </a:r>
            <a:r>
              <a:rPr lang="it-IT" dirty="0" smtClean="0"/>
              <a:t>ciascuna contenente una microistruzione di </a:t>
            </a:r>
            <a:r>
              <a:rPr lang="it-IT" b="1" dirty="0"/>
              <a:t>36 bit</a:t>
            </a:r>
            <a:r>
              <a:rPr lang="it-IT" dirty="0"/>
              <a:t>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Parte </a:t>
            </a:r>
            <a:r>
              <a:rPr lang="it-IT" dirty="0"/>
              <a:t>delle 512 </a:t>
            </a:r>
            <a:r>
              <a:rPr lang="it-IT" dirty="0" err="1" smtClean="0"/>
              <a:t>words</a:t>
            </a:r>
            <a:r>
              <a:rPr lang="it-IT" dirty="0" smtClean="0"/>
              <a:t> sono </a:t>
            </a:r>
            <a:r>
              <a:rPr lang="it-IT" dirty="0"/>
              <a:t>inutilizzate;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A ciascuna microistruzione corrisponde un </a:t>
            </a:r>
            <a:r>
              <a:rPr lang="it-IT" b="1" dirty="0" err="1"/>
              <a:t>indirizzodi</a:t>
            </a:r>
            <a:r>
              <a:rPr lang="it-IT" b="1" dirty="0"/>
              <a:t> 9 bit</a:t>
            </a:r>
            <a:r>
              <a:rPr lang="it-IT" dirty="0"/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La ragione per </a:t>
            </a:r>
            <a:r>
              <a:rPr lang="it-IT" dirty="0" err="1"/>
              <a:t>cuila</a:t>
            </a:r>
            <a:r>
              <a:rPr lang="it-IT" dirty="0"/>
              <a:t> </a:t>
            </a:r>
            <a:r>
              <a:rPr lang="it-IT" dirty="0" err="1"/>
              <a:t>capacita'</a:t>
            </a:r>
            <a:r>
              <a:rPr lang="it-IT" dirty="0"/>
              <a:t> </a:t>
            </a:r>
            <a:r>
              <a:rPr lang="it-IT" dirty="0" smtClean="0"/>
              <a:t>della Control </a:t>
            </a:r>
            <a:r>
              <a:rPr lang="it-IT" dirty="0" err="1"/>
              <a:t>Store</a:t>
            </a:r>
            <a:r>
              <a:rPr lang="it-IT" dirty="0"/>
              <a:t> </a:t>
            </a:r>
            <a:r>
              <a:rPr lang="it-IT" dirty="0" err="1"/>
              <a:t>e'</a:t>
            </a:r>
            <a:r>
              <a:rPr lang="it-IT" dirty="0"/>
              <a:t> pari a 512x36 </a:t>
            </a:r>
            <a:r>
              <a:rPr lang="it-IT" dirty="0" err="1"/>
              <a:t>e'</a:t>
            </a:r>
            <a:r>
              <a:rPr lang="it-IT" dirty="0"/>
              <a:t> </a:t>
            </a:r>
            <a:r>
              <a:rPr lang="it-IT" dirty="0" smtClean="0"/>
              <a:t>dovuta a: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it-IT" dirty="0" smtClean="0"/>
              <a:t>2^9</a:t>
            </a:r>
            <a:r>
              <a:rPr lang="it-IT" dirty="0"/>
              <a:t>= 512 </a:t>
            </a:r>
            <a:endParaRPr lang="it-IT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it-IT" dirty="0" smtClean="0"/>
              <a:t>e ciascuna word contiene 36 </a:t>
            </a:r>
            <a:r>
              <a:rPr lang="it-IT" dirty="0"/>
              <a:t>bit;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574" y="2172963"/>
            <a:ext cx="4150042" cy="2756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686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54"/>
    </mc:Choice>
    <mc:Fallback>
      <p:transition spd="slow" advTm="71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Text Box 2"/>
          <p:cNvSpPr txBox="1">
            <a:spLocks noChangeArrowheads="1"/>
          </p:cNvSpPr>
          <p:nvPr/>
        </p:nvSpPr>
        <p:spPr bwMode="auto">
          <a:xfrm>
            <a:off x="18415" y="865078"/>
            <a:ext cx="293116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altLang="en-US" sz="2400" b="1" dirty="0" err="1" smtClean="0">
                <a:latin typeface="Arial" charset="0"/>
              </a:rPr>
              <a:t>Microistruzione</a:t>
            </a:r>
            <a:r>
              <a:rPr lang="en-GB" altLang="en-US" sz="2400" b="1" dirty="0" smtClean="0">
                <a:latin typeface="Arial" charset="0"/>
              </a:rPr>
              <a:t> </a:t>
            </a:r>
            <a:br>
              <a:rPr lang="en-GB" altLang="en-US" sz="2400" b="1" dirty="0" smtClean="0">
                <a:latin typeface="Arial" charset="0"/>
              </a:rPr>
            </a:br>
            <a:r>
              <a:rPr lang="en-GB" altLang="en-US" sz="2400" b="1" dirty="0" smtClean="0">
                <a:latin typeface="Arial" charset="0"/>
              </a:rPr>
              <a:t>e</a:t>
            </a:r>
            <a:r>
              <a:rPr lang="en-GB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2400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sz="2400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371" name="Rectangle 3"/>
          <p:cNvSpPr>
            <a:spLocks noChangeArrowheads="1"/>
          </p:cNvSpPr>
          <p:nvPr/>
        </p:nvSpPr>
        <p:spPr bwMode="auto">
          <a:xfrm>
            <a:off x="13493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72" name="Rectangle 4"/>
          <p:cNvSpPr>
            <a:spLocks noChangeArrowheads="1"/>
          </p:cNvSpPr>
          <p:nvPr/>
        </p:nvSpPr>
        <p:spPr bwMode="auto">
          <a:xfrm>
            <a:off x="15017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73" name="Rectangle 5"/>
          <p:cNvSpPr>
            <a:spLocks noChangeArrowheads="1"/>
          </p:cNvSpPr>
          <p:nvPr/>
        </p:nvSpPr>
        <p:spPr bwMode="auto">
          <a:xfrm>
            <a:off x="16541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74" name="Rectangle 6"/>
          <p:cNvSpPr>
            <a:spLocks noChangeArrowheads="1"/>
          </p:cNvSpPr>
          <p:nvPr/>
        </p:nvSpPr>
        <p:spPr bwMode="auto">
          <a:xfrm>
            <a:off x="18065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75" name="Rectangle 7"/>
          <p:cNvSpPr>
            <a:spLocks noChangeArrowheads="1"/>
          </p:cNvSpPr>
          <p:nvPr/>
        </p:nvSpPr>
        <p:spPr bwMode="auto">
          <a:xfrm>
            <a:off x="19589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76" name="Rectangle 8"/>
          <p:cNvSpPr>
            <a:spLocks noChangeArrowheads="1"/>
          </p:cNvSpPr>
          <p:nvPr/>
        </p:nvSpPr>
        <p:spPr bwMode="auto">
          <a:xfrm>
            <a:off x="21113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77" name="Rectangle 9"/>
          <p:cNvSpPr>
            <a:spLocks noChangeArrowheads="1"/>
          </p:cNvSpPr>
          <p:nvPr/>
        </p:nvSpPr>
        <p:spPr bwMode="auto">
          <a:xfrm>
            <a:off x="22637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78" name="Rectangle 10"/>
          <p:cNvSpPr>
            <a:spLocks noChangeArrowheads="1"/>
          </p:cNvSpPr>
          <p:nvPr/>
        </p:nvSpPr>
        <p:spPr bwMode="auto">
          <a:xfrm>
            <a:off x="24161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79" name="Rectangle 11"/>
          <p:cNvSpPr>
            <a:spLocks noChangeArrowheads="1"/>
          </p:cNvSpPr>
          <p:nvPr/>
        </p:nvSpPr>
        <p:spPr bwMode="auto">
          <a:xfrm>
            <a:off x="25685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80" name="Rectangle 12"/>
          <p:cNvSpPr>
            <a:spLocks noChangeArrowheads="1"/>
          </p:cNvSpPr>
          <p:nvPr/>
        </p:nvSpPr>
        <p:spPr bwMode="auto">
          <a:xfrm>
            <a:off x="27209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81" name="Rectangle 13"/>
          <p:cNvSpPr>
            <a:spLocks noChangeArrowheads="1"/>
          </p:cNvSpPr>
          <p:nvPr/>
        </p:nvSpPr>
        <p:spPr bwMode="auto">
          <a:xfrm>
            <a:off x="28733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82" name="Rectangle 14"/>
          <p:cNvSpPr>
            <a:spLocks noChangeArrowheads="1"/>
          </p:cNvSpPr>
          <p:nvPr/>
        </p:nvSpPr>
        <p:spPr bwMode="auto">
          <a:xfrm>
            <a:off x="30257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83" name="Rectangle 15"/>
          <p:cNvSpPr>
            <a:spLocks noChangeArrowheads="1"/>
          </p:cNvSpPr>
          <p:nvPr/>
        </p:nvSpPr>
        <p:spPr bwMode="auto">
          <a:xfrm>
            <a:off x="31781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84" name="Rectangle 16"/>
          <p:cNvSpPr>
            <a:spLocks noChangeArrowheads="1"/>
          </p:cNvSpPr>
          <p:nvPr/>
        </p:nvSpPr>
        <p:spPr bwMode="auto">
          <a:xfrm>
            <a:off x="33305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85" name="Rectangle 17"/>
          <p:cNvSpPr>
            <a:spLocks noChangeArrowheads="1"/>
          </p:cNvSpPr>
          <p:nvPr/>
        </p:nvSpPr>
        <p:spPr bwMode="auto">
          <a:xfrm>
            <a:off x="34829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86" name="Rectangle 18"/>
          <p:cNvSpPr>
            <a:spLocks noChangeArrowheads="1"/>
          </p:cNvSpPr>
          <p:nvPr/>
        </p:nvSpPr>
        <p:spPr bwMode="auto">
          <a:xfrm>
            <a:off x="36353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87" name="Text Box 19"/>
          <p:cNvSpPr txBox="1">
            <a:spLocks noChangeArrowheads="1"/>
          </p:cNvSpPr>
          <p:nvPr/>
        </p:nvSpPr>
        <p:spPr bwMode="auto">
          <a:xfrm>
            <a:off x="1295400" y="2029460"/>
            <a:ext cx="26035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</a:t>
            </a:r>
          </a:p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</a:t>
            </a:r>
          </a:p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</a:t>
            </a:r>
          </a:p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8</a:t>
            </a:r>
            <a:endParaRPr lang="it-IT" sz="9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388" name="Text Box 20"/>
          <p:cNvSpPr txBox="1">
            <a:spLocks noChangeArrowheads="1"/>
          </p:cNvSpPr>
          <p:nvPr/>
        </p:nvSpPr>
        <p:spPr bwMode="auto">
          <a:xfrm>
            <a:off x="1444625" y="2029460"/>
            <a:ext cx="266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S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R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1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389" name="Text Box 21"/>
          <p:cNvSpPr txBox="1">
            <a:spLocks noChangeArrowheads="1"/>
          </p:cNvSpPr>
          <p:nvPr/>
        </p:nvSpPr>
        <p:spPr bwMode="auto">
          <a:xfrm>
            <a:off x="1600200" y="2029460"/>
            <a:ext cx="2540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F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0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390" name="Text Box 22"/>
          <p:cNvSpPr txBox="1">
            <a:spLocks noChangeArrowheads="1"/>
          </p:cNvSpPr>
          <p:nvPr/>
        </p:nvSpPr>
        <p:spPr bwMode="auto">
          <a:xfrm>
            <a:off x="1752600" y="2029460"/>
            <a:ext cx="2540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F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1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391" name="Rectangle 23"/>
          <p:cNvSpPr>
            <a:spLocks noChangeArrowheads="1"/>
          </p:cNvSpPr>
          <p:nvPr/>
        </p:nvSpPr>
        <p:spPr bwMode="auto">
          <a:xfrm>
            <a:off x="1336675" y="2029460"/>
            <a:ext cx="304800" cy="6096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92" name="Rectangle 24"/>
          <p:cNvSpPr>
            <a:spLocks noChangeArrowheads="1"/>
          </p:cNvSpPr>
          <p:nvPr/>
        </p:nvSpPr>
        <p:spPr bwMode="auto">
          <a:xfrm>
            <a:off x="1644650" y="2029460"/>
            <a:ext cx="933450" cy="612775"/>
          </a:xfrm>
          <a:prstGeom prst="rect">
            <a:avLst/>
          </a:prstGeom>
          <a:noFill/>
          <a:ln w="9525">
            <a:solidFill>
              <a:srgbClr val="FF9900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93" name="Rectangle 25"/>
          <p:cNvSpPr>
            <a:spLocks noChangeArrowheads="1"/>
          </p:cNvSpPr>
          <p:nvPr/>
        </p:nvSpPr>
        <p:spPr bwMode="auto">
          <a:xfrm>
            <a:off x="3787775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94" name="Rectangle 26"/>
          <p:cNvSpPr>
            <a:spLocks noChangeArrowheads="1"/>
          </p:cNvSpPr>
          <p:nvPr/>
        </p:nvSpPr>
        <p:spPr bwMode="auto">
          <a:xfrm>
            <a:off x="2584450" y="2016760"/>
            <a:ext cx="1365250" cy="635000"/>
          </a:xfrm>
          <a:prstGeom prst="rect">
            <a:avLst/>
          </a:prstGeom>
          <a:noFill/>
          <a:ln w="9525">
            <a:solidFill>
              <a:srgbClr val="FF33CC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95" name="Rectangle 27"/>
          <p:cNvSpPr>
            <a:spLocks noChangeArrowheads="1"/>
          </p:cNvSpPr>
          <p:nvPr/>
        </p:nvSpPr>
        <p:spPr bwMode="auto">
          <a:xfrm>
            <a:off x="44196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96" name="Rectangle 28"/>
          <p:cNvSpPr>
            <a:spLocks noChangeArrowheads="1"/>
          </p:cNvSpPr>
          <p:nvPr/>
        </p:nvSpPr>
        <p:spPr bwMode="auto">
          <a:xfrm>
            <a:off x="45720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97" name="Rectangle 29"/>
          <p:cNvSpPr>
            <a:spLocks noChangeArrowheads="1"/>
          </p:cNvSpPr>
          <p:nvPr/>
        </p:nvSpPr>
        <p:spPr bwMode="auto">
          <a:xfrm>
            <a:off x="47244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98" name="Rectangle 30"/>
          <p:cNvSpPr>
            <a:spLocks noChangeArrowheads="1"/>
          </p:cNvSpPr>
          <p:nvPr/>
        </p:nvSpPr>
        <p:spPr bwMode="auto">
          <a:xfrm>
            <a:off x="48768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399" name="Rectangle 31"/>
          <p:cNvSpPr>
            <a:spLocks noChangeArrowheads="1"/>
          </p:cNvSpPr>
          <p:nvPr/>
        </p:nvSpPr>
        <p:spPr bwMode="auto">
          <a:xfrm>
            <a:off x="50292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0" name="Rectangle 32"/>
          <p:cNvSpPr>
            <a:spLocks noChangeArrowheads="1"/>
          </p:cNvSpPr>
          <p:nvPr/>
        </p:nvSpPr>
        <p:spPr bwMode="auto">
          <a:xfrm>
            <a:off x="51816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1" name="Rectangle 33"/>
          <p:cNvSpPr>
            <a:spLocks noChangeArrowheads="1"/>
          </p:cNvSpPr>
          <p:nvPr/>
        </p:nvSpPr>
        <p:spPr bwMode="auto">
          <a:xfrm>
            <a:off x="53340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2" name="Rectangle 34"/>
          <p:cNvSpPr>
            <a:spLocks noChangeArrowheads="1"/>
          </p:cNvSpPr>
          <p:nvPr/>
        </p:nvSpPr>
        <p:spPr bwMode="auto">
          <a:xfrm>
            <a:off x="54864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3" name="Rectangle 35"/>
          <p:cNvSpPr>
            <a:spLocks noChangeArrowheads="1"/>
          </p:cNvSpPr>
          <p:nvPr/>
        </p:nvSpPr>
        <p:spPr bwMode="auto">
          <a:xfrm>
            <a:off x="56388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4" name="Rectangle 36"/>
          <p:cNvSpPr>
            <a:spLocks noChangeArrowheads="1"/>
          </p:cNvSpPr>
          <p:nvPr/>
        </p:nvSpPr>
        <p:spPr bwMode="auto">
          <a:xfrm>
            <a:off x="4419600" y="2029460"/>
            <a:ext cx="1371600" cy="609600"/>
          </a:xfrm>
          <a:prstGeom prst="rect">
            <a:avLst/>
          </a:prstGeom>
          <a:noFill/>
          <a:ln w="9525">
            <a:solidFill>
              <a:srgbClr val="33CCFF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5" name="Rectangle 37"/>
          <p:cNvSpPr>
            <a:spLocks noChangeArrowheads="1"/>
          </p:cNvSpPr>
          <p:nvPr/>
        </p:nvSpPr>
        <p:spPr bwMode="auto">
          <a:xfrm>
            <a:off x="39497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6" name="Rectangle 38"/>
          <p:cNvSpPr>
            <a:spLocks noChangeArrowheads="1"/>
          </p:cNvSpPr>
          <p:nvPr/>
        </p:nvSpPr>
        <p:spPr bwMode="auto">
          <a:xfrm>
            <a:off x="41021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7" name="Rectangle 39"/>
          <p:cNvSpPr>
            <a:spLocks noChangeArrowheads="1"/>
          </p:cNvSpPr>
          <p:nvPr/>
        </p:nvSpPr>
        <p:spPr bwMode="auto">
          <a:xfrm>
            <a:off x="4254500" y="2029460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8" name="Rectangle 40"/>
          <p:cNvSpPr>
            <a:spLocks noChangeArrowheads="1"/>
          </p:cNvSpPr>
          <p:nvPr/>
        </p:nvSpPr>
        <p:spPr bwMode="auto">
          <a:xfrm>
            <a:off x="3949700" y="2029460"/>
            <a:ext cx="457200" cy="609600"/>
          </a:xfrm>
          <a:prstGeom prst="rect">
            <a:avLst/>
          </a:prstGeom>
          <a:noFill/>
          <a:ln w="9525">
            <a:solidFill>
              <a:srgbClr val="FFFF00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6409" name="Text Box 41"/>
          <p:cNvSpPr txBox="1">
            <a:spLocks noChangeArrowheads="1"/>
          </p:cNvSpPr>
          <p:nvPr/>
        </p:nvSpPr>
        <p:spPr bwMode="auto">
          <a:xfrm>
            <a:off x="1911350" y="2029460"/>
            <a:ext cx="26670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</a:p>
        </p:txBody>
      </p:sp>
      <p:sp>
        <p:nvSpPr>
          <p:cNvPr id="186410" name="Text Box 42"/>
          <p:cNvSpPr txBox="1">
            <a:spLocks noChangeArrowheads="1"/>
          </p:cNvSpPr>
          <p:nvPr/>
        </p:nvSpPr>
        <p:spPr bwMode="auto">
          <a:xfrm>
            <a:off x="2362200" y="2029460"/>
            <a:ext cx="26670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C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411" name="Text Box 43"/>
          <p:cNvSpPr txBox="1">
            <a:spLocks noChangeArrowheads="1"/>
          </p:cNvSpPr>
          <p:nvPr/>
        </p:nvSpPr>
        <p:spPr bwMode="auto">
          <a:xfrm>
            <a:off x="3892550" y="1978660"/>
            <a:ext cx="279400" cy="703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W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R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T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  <a:endParaRPr lang="it-IT" sz="8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412" name="Text Box 44"/>
          <p:cNvSpPr txBox="1">
            <a:spLocks noChangeArrowheads="1"/>
          </p:cNvSpPr>
          <p:nvPr/>
        </p:nvSpPr>
        <p:spPr bwMode="auto">
          <a:xfrm>
            <a:off x="2203450" y="2029460"/>
            <a:ext cx="266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V</a:t>
            </a:r>
          </a:p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  <a:endParaRPr lang="it-IT" sz="90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413" name="Text Box 45"/>
          <p:cNvSpPr txBox="1">
            <a:spLocks noChangeArrowheads="1"/>
          </p:cNvSpPr>
          <p:nvPr/>
        </p:nvSpPr>
        <p:spPr bwMode="auto">
          <a:xfrm>
            <a:off x="2063750" y="2029460"/>
            <a:ext cx="26670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</a:p>
        </p:txBody>
      </p:sp>
      <p:sp>
        <p:nvSpPr>
          <p:cNvPr id="186414" name="Text Box 46"/>
          <p:cNvSpPr txBox="1">
            <a:spLocks noChangeArrowheads="1"/>
          </p:cNvSpPr>
          <p:nvPr/>
        </p:nvSpPr>
        <p:spPr bwMode="auto">
          <a:xfrm>
            <a:off x="4051300" y="2004060"/>
            <a:ext cx="266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R</a:t>
            </a:r>
            <a:b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  <a:b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  <a:b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D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415" name="Text Box 47"/>
          <p:cNvSpPr txBox="1">
            <a:spLocks noChangeArrowheads="1"/>
          </p:cNvSpPr>
          <p:nvPr/>
        </p:nvSpPr>
        <p:spPr bwMode="auto">
          <a:xfrm>
            <a:off x="4195763" y="1991360"/>
            <a:ext cx="257175" cy="703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F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T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C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H</a:t>
            </a:r>
            <a:endParaRPr lang="it-IT" sz="8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416" name="Text Box 48"/>
          <p:cNvSpPr txBox="1">
            <a:spLocks noChangeArrowheads="1"/>
          </p:cNvSpPr>
          <p:nvPr/>
        </p:nvSpPr>
        <p:spPr bwMode="auto">
          <a:xfrm>
            <a:off x="2570163" y="1643698"/>
            <a:ext cx="14938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Registri: Input Enable</a:t>
            </a:r>
          </a:p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(da bus C)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417" name="Text Box 49"/>
          <p:cNvSpPr txBox="1">
            <a:spLocks noChangeArrowheads="1"/>
          </p:cNvSpPr>
          <p:nvPr/>
        </p:nvSpPr>
        <p:spPr bwMode="auto">
          <a:xfrm>
            <a:off x="4419600" y="1643698"/>
            <a:ext cx="16002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Registri: Output Enable</a:t>
            </a:r>
          </a:p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(verso bus B)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2" name="Group 50"/>
          <p:cNvGrpSpPr>
            <a:grpSpLocks/>
          </p:cNvGrpSpPr>
          <p:nvPr/>
        </p:nvGrpSpPr>
        <p:grpSpPr bwMode="auto">
          <a:xfrm>
            <a:off x="882650" y="2651760"/>
            <a:ext cx="5238750" cy="3429000"/>
            <a:chOff x="1084" y="1536"/>
            <a:chExt cx="3300" cy="2160"/>
          </a:xfrm>
        </p:grpSpPr>
        <p:graphicFrame>
          <p:nvGraphicFramePr>
            <p:cNvPr id="18495" name="Object 51"/>
            <p:cNvGraphicFramePr>
              <a:graphicFrameLocks noChangeAspect="1"/>
            </p:cNvGraphicFramePr>
            <p:nvPr/>
          </p:nvGraphicFramePr>
          <p:xfrm>
            <a:off x="1084" y="2214"/>
            <a:ext cx="3300" cy="14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8" name="Immagine bitmap" r:id="rId6" imgW="5238095" imgH="2352381" progId="Paint.Picture">
                    <p:embed/>
                  </p:oleObj>
                </mc:Choice>
                <mc:Fallback>
                  <p:oleObj name="Immagine bitmap" r:id="rId6" imgW="5238095" imgH="2352381" progId="Paint.Picture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84" y="2214"/>
                          <a:ext cx="3300" cy="148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86420" name="Rectangle 52"/>
            <p:cNvSpPr>
              <a:spLocks noChangeArrowheads="1"/>
            </p:cNvSpPr>
            <p:nvPr/>
          </p:nvSpPr>
          <p:spPr bwMode="auto">
            <a:xfrm>
              <a:off x="2216" y="2376"/>
              <a:ext cx="192" cy="432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21" name="Rectangle 53"/>
            <p:cNvSpPr>
              <a:spLocks noChangeArrowheads="1"/>
            </p:cNvSpPr>
            <p:nvPr/>
          </p:nvSpPr>
          <p:spPr bwMode="auto">
            <a:xfrm>
              <a:off x="2400" y="2376"/>
              <a:ext cx="528" cy="432"/>
            </a:xfrm>
            <a:prstGeom prst="rect">
              <a:avLst/>
            </a:prstGeom>
            <a:noFill/>
            <a:ln w="9525">
              <a:solidFill>
                <a:srgbClr val="FF9933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22" name="Rectangle 54"/>
            <p:cNvSpPr>
              <a:spLocks noChangeArrowheads="1"/>
            </p:cNvSpPr>
            <p:nvPr/>
          </p:nvSpPr>
          <p:spPr bwMode="auto">
            <a:xfrm>
              <a:off x="2928" y="2376"/>
              <a:ext cx="816" cy="432"/>
            </a:xfrm>
            <a:prstGeom prst="rect">
              <a:avLst/>
            </a:prstGeom>
            <a:noFill/>
            <a:ln w="9525">
              <a:solidFill>
                <a:srgbClr val="FF33CC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23" name="Rectangle 55"/>
            <p:cNvSpPr>
              <a:spLocks noChangeArrowheads="1"/>
            </p:cNvSpPr>
            <p:nvPr/>
          </p:nvSpPr>
          <p:spPr bwMode="auto">
            <a:xfrm>
              <a:off x="3744" y="2376"/>
              <a:ext cx="240" cy="432"/>
            </a:xfrm>
            <a:prstGeom prst="rect">
              <a:avLst/>
            </a:prstGeom>
            <a:noFill/>
            <a:ln w="9525">
              <a:solidFill>
                <a:srgbClr val="FFFF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24" name="Rectangle 56"/>
            <p:cNvSpPr>
              <a:spLocks noChangeArrowheads="1"/>
            </p:cNvSpPr>
            <p:nvPr/>
          </p:nvSpPr>
          <p:spPr bwMode="auto">
            <a:xfrm>
              <a:off x="3992" y="2376"/>
              <a:ext cx="288" cy="432"/>
            </a:xfrm>
            <a:prstGeom prst="rect">
              <a:avLst/>
            </a:prstGeom>
            <a:noFill/>
            <a:ln w="9525">
              <a:solidFill>
                <a:srgbClr val="0099FF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25" name="Rectangle 57"/>
            <p:cNvSpPr>
              <a:spLocks noChangeArrowheads="1"/>
            </p:cNvSpPr>
            <p:nvPr/>
          </p:nvSpPr>
          <p:spPr bwMode="auto">
            <a:xfrm>
              <a:off x="1200" y="2384"/>
              <a:ext cx="1024" cy="432"/>
            </a:xfrm>
            <a:prstGeom prst="rect">
              <a:avLst/>
            </a:prstGeom>
            <a:noFill/>
            <a:ln w="28575">
              <a:solidFill>
                <a:srgbClr val="660066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26" name="Line 58"/>
            <p:cNvSpPr>
              <a:spLocks noChangeShapeType="1"/>
            </p:cNvSpPr>
            <p:nvPr/>
          </p:nvSpPr>
          <p:spPr bwMode="auto">
            <a:xfrm>
              <a:off x="1440" y="1536"/>
              <a:ext cx="864" cy="816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27" name="Line 59"/>
            <p:cNvSpPr>
              <a:spLocks noChangeShapeType="1"/>
            </p:cNvSpPr>
            <p:nvPr/>
          </p:nvSpPr>
          <p:spPr bwMode="auto">
            <a:xfrm>
              <a:off x="1824" y="1536"/>
              <a:ext cx="912" cy="864"/>
            </a:xfrm>
            <a:prstGeom prst="line">
              <a:avLst/>
            </a:prstGeom>
            <a:noFill/>
            <a:ln w="12700">
              <a:solidFill>
                <a:srgbClr val="FF9933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28" name="Line 60"/>
            <p:cNvSpPr>
              <a:spLocks noChangeShapeType="1"/>
            </p:cNvSpPr>
            <p:nvPr/>
          </p:nvSpPr>
          <p:spPr bwMode="auto">
            <a:xfrm>
              <a:off x="2592" y="1536"/>
              <a:ext cx="768" cy="816"/>
            </a:xfrm>
            <a:prstGeom prst="line">
              <a:avLst/>
            </a:prstGeom>
            <a:noFill/>
            <a:ln w="12700">
              <a:solidFill>
                <a:srgbClr val="FF33CC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29" name="Line 61"/>
            <p:cNvSpPr>
              <a:spLocks noChangeShapeType="1"/>
            </p:cNvSpPr>
            <p:nvPr/>
          </p:nvSpPr>
          <p:spPr bwMode="auto">
            <a:xfrm>
              <a:off x="3060" y="1536"/>
              <a:ext cx="720" cy="816"/>
            </a:xfrm>
            <a:prstGeom prst="line">
              <a:avLst/>
            </a:prstGeom>
            <a:noFill/>
            <a:ln w="12700">
              <a:solidFill>
                <a:srgbClr val="FFFF00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30" name="Line 62"/>
            <p:cNvSpPr>
              <a:spLocks noChangeShapeType="1"/>
            </p:cNvSpPr>
            <p:nvPr/>
          </p:nvSpPr>
          <p:spPr bwMode="auto">
            <a:xfrm>
              <a:off x="3552" y="1536"/>
              <a:ext cx="672" cy="816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prstDash val="sysDot"/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6431" name="Text Box 63"/>
            <p:cNvSpPr txBox="1">
              <a:spLocks noChangeArrowheads="1"/>
            </p:cNvSpPr>
            <p:nvPr/>
          </p:nvSpPr>
          <p:spPr bwMode="auto">
            <a:xfrm>
              <a:off x="3638" y="1701"/>
              <a:ext cx="586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2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Codificato</a:t>
              </a:r>
            </a:p>
            <a:p>
              <a:pPr algn="ctr">
                <a:defRPr/>
              </a:pPr>
              <a:r>
                <a:rPr lang="en-GB" sz="12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su 4 bit</a:t>
              </a:r>
              <a:endParaRPr lang="it-IT" sz="12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sp>
        <p:nvSpPr>
          <p:cNvPr id="186432" name="Text Box 64"/>
          <p:cNvSpPr txBox="1">
            <a:spLocks noChangeArrowheads="1"/>
          </p:cNvSpPr>
          <p:nvPr/>
        </p:nvSpPr>
        <p:spPr bwMode="auto">
          <a:xfrm>
            <a:off x="3962400" y="1643698"/>
            <a:ext cx="47307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Mem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433" name="Text Box 65"/>
          <p:cNvSpPr txBox="1">
            <a:spLocks noChangeArrowheads="1"/>
          </p:cNvSpPr>
          <p:nvPr/>
        </p:nvSpPr>
        <p:spPr bwMode="auto">
          <a:xfrm>
            <a:off x="1905000" y="1643698"/>
            <a:ext cx="446088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ALU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434" name="Text Box 66"/>
          <p:cNvSpPr txBox="1">
            <a:spLocks noChangeArrowheads="1"/>
          </p:cNvSpPr>
          <p:nvPr/>
        </p:nvSpPr>
        <p:spPr bwMode="auto">
          <a:xfrm>
            <a:off x="1152525" y="1643698"/>
            <a:ext cx="585788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Shifter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6435" name="Text Box 67"/>
          <p:cNvSpPr txBox="1">
            <a:spLocks noChangeArrowheads="1"/>
          </p:cNvSpPr>
          <p:nvPr/>
        </p:nvSpPr>
        <p:spPr bwMode="auto">
          <a:xfrm>
            <a:off x="2659062" y="942023"/>
            <a:ext cx="672147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L’insieme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segnali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che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controllano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data path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costituiscono</a:t>
            </a:r>
            <a:endParaRPr lang="en-GB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istruzione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per la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corrispondente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macchina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(hardware)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3" name="Group 68"/>
          <p:cNvGrpSpPr>
            <a:grpSpLocks/>
          </p:cNvGrpSpPr>
          <p:nvPr/>
        </p:nvGrpSpPr>
        <p:grpSpPr bwMode="auto">
          <a:xfrm>
            <a:off x="76200" y="4218623"/>
            <a:ext cx="7112000" cy="2667000"/>
            <a:chOff x="576" y="2640"/>
            <a:chExt cx="4480" cy="1680"/>
          </a:xfrm>
        </p:grpSpPr>
        <p:sp>
          <p:nvSpPr>
            <p:cNvPr id="186437" name="Line 69"/>
            <p:cNvSpPr>
              <a:spLocks noChangeShapeType="1"/>
            </p:cNvSpPr>
            <p:nvPr/>
          </p:nvSpPr>
          <p:spPr bwMode="auto">
            <a:xfrm flipH="1">
              <a:off x="576" y="4224"/>
              <a:ext cx="1824" cy="0"/>
            </a:xfrm>
            <a:prstGeom prst="line">
              <a:avLst/>
            </a:prstGeom>
            <a:noFill/>
            <a:ln w="28575">
              <a:solidFill>
                <a:srgbClr val="660066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grpSp>
          <p:nvGrpSpPr>
            <p:cNvPr id="18490" name="Group 70"/>
            <p:cNvGrpSpPr>
              <a:grpSpLocks/>
            </p:cNvGrpSpPr>
            <p:nvPr/>
          </p:nvGrpSpPr>
          <p:grpSpPr bwMode="auto">
            <a:xfrm>
              <a:off x="576" y="2640"/>
              <a:ext cx="4480" cy="1680"/>
              <a:chOff x="576" y="2640"/>
              <a:chExt cx="4480" cy="1680"/>
            </a:xfrm>
          </p:grpSpPr>
          <p:grpSp>
            <p:nvGrpSpPr>
              <p:cNvPr id="18491" name="Group 71"/>
              <p:cNvGrpSpPr>
                <a:grpSpLocks/>
              </p:cNvGrpSpPr>
              <p:nvPr/>
            </p:nvGrpSpPr>
            <p:grpSpPr bwMode="auto">
              <a:xfrm>
                <a:off x="576" y="2640"/>
                <a:ext cx="4480" cy="1680"/>
                <a:chOff x="576" y="2640"/>
                <a:chExt cx="4480" cy="1680"/>
              </a:xfrm>
            </p:grpSpPr>
            <p:sp>
              <p:nvSpPr>
                <p:cNvPr id="186440" name="Text Box 72"/>
                <p:cNvSpPr txBox="1">
                  <a:spLocks noChangeArrowheads="1"/>
                </p:cNvSpPr>
                <p:nvPr/>
              </p:nvSpPr>
              <p:spPr bwMode="auto">
                <a:xfrm>
                  <a:off x="720" y="3686"/>
                  <a:ext cx="4336" cy="63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algn="ctr">
                    <a:defRPr/>
                  </a:pPr>
                  <a:r>
                    <a:rPr lang="en-GB">
                      <a:effectLst>
                        <a:outerShdw blurRad="38100" dist="38100" dir="2700000" algn="tl">
                          <a:srgbClr val="C0C0C0"/>
                        </a:outerShdw>
                      </a:effectLst>
                    </a:rPr>
                    <a:t>Per poter eseguire un programma in questo linguaggio </a:t>
                  </a:r>
                </a:p>
                <a:p>
                  <a:pPr algn="ctr">
                    <a:defRPr/>
                  </a:pPr>
                  <a:r>
                    <a:rPr lang="en-GB">
                      <a:effectLst>
                        <a:outerShdw blurRad="38100" dist="38100" dir="2700000" algn="tl">
                          <a:srgbClr val="C0C0C0"/>
                        </a:outerShdw>
                      </a:effectLst>
                    </a:rPr>
                    <a:t>occorre aggiungere un meccanismo per il controllo</a:t>
                  </a:r>
                </a:p>
                <a:p>
                  <a:pPr algn="ctr">
                    <a:defRPr/>
                  </a:pPr>
                  <a:r>
                    <a:rPr lang="en-GB">
                      <a:effectLst>
                        <a:outerShdw blurRad="38100" dist="38100" dir="2700000" algn="tl">
                          <a:srgbClr val="C0C0C0"/>
                        </a:outerShdw>
                      </a:effectLst>
                    </a:rPr>
                    <a:t>del flusso </a:t>
                  </a:r>
                  <a:endParaRPr lang="it-IT">
                    <a:effectLst>
                      <a:outerShdw blurRad="38100" dist="38100" dir="2700000" algn="tl">
                        <a:srgbClr val="C0C0C0"/>
                      </a:outerShdw>
                    </a:effectLst>
                  </a:endParaRPr>
                </a:p>
              </p:txBody>
            </p:sp>
            <p:sp>
              <p:nvSpPr>
                <p:cNvPr id="186441" name="Line 73"/>
                <p:cNvSpPr>
                  <a:spLocks noChangeShapeType="1"/>
                </p:cNvSpPr>
                <p:nvPr/>
              </p:nvSpPr>
              <p:spPr bwMode="auto">
                <a:xfrm flipV="1">
                  <a:off x="576" y="2640"/>
                  <a:ext cx="0" cy="1584"/>
                </a:xfrm>
                <a:prstGeom prst="line">
                  <a:avLst/>
                </a:prstGeom>
                <a:noFill/>
                <a:ln w="28575">
                  <a:solidFill>
                    <a:srgbClr val="660066"/>
                  </a:solidFill>
                  <a:round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endParaRPr lang="it-IT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p:grpSp>
          <p:sp>
            <p:nvSpPr>
              <p:cNvPr id="186442" name="Line 74"/>
              <p:cNvSpPr>
                <a:spLocks noChangeShapeType="1"/>
              </p:cNvSpPr>
              <p:nvPr/>
            </p:nvSpPr>
            <p:spPr bwMode="auto">
              <a:xfrm>
                <a:off x="576" y="2640"/>
                <a:ext cx="624" cy="0"/>
              </a:xfrm>
              <a:prstGeom prst="line">
                <a:avLst/>
              </a:prstGeom>
              <a:noFill/>
              <a:ln w="28575">
                <a:solidFill>
                  <a:srgbClr val="660066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endParaRPr lang="it-IT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186443" name="Text Box 75"/>
          <p:cNvSpPr txBox="1">
            <a:spLocks noChangeArrowheads="1"/>
          </p:cNvSpPr>
          <p:nvPr/>
        </p:nvSpPr>
        <p:spPr bwMode="auto">
          <a:xfrm>
            <a:off x="6215380" y="2395855"/>
            <a:ext cx="2755900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GB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NOTA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/>
            </a:r>
            <a:b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Le 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9 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configurazioni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possibili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dell’ultimo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campo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possono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essere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codificate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in un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numero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inferiore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di bit ... al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prezzo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di dover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introdurre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un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decodificatore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generare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i 9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segnali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OE da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mandare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registri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906790014"/>
      </p:ext>
    </p:extLst>
  </p:cSld>
  <p:clrMapOvr>
    <a:masterClrMapping/>
  </p:clrMapOvr>
  <p:transition advTm="15487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64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6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6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864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617618" y="866894"/>
            <a:ext cx="29402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>
                <a:latin typeface="Arial" charset="0"/>
              </a:rPr>
              <a:t>Microistruzione</a:t>
            </a:r>
            <a:r>
              <a:rPr lang="en-GB" altLang="en-US" sz="2800" b="1" dirty="0">
                <a:latin typeface="Arial" charset="0"/>
              </a:rPr>
              <a:t> </a:t>
            </a:r>
            <a:endParaRPr lang="en-US" sz="2800" dirty="0"/>
          </a:p>
        </p:txBody>
      </p:sp>
      <p:sp>
        <p:nvSpPr>
          <p:cNvPr id="4" name="Rettangolo 3"/>
          <p:cNvSpPr/>
          <p:nvPr/>
        </p:nvSpPr>
        <p:spPr>
          <a:xfrm>
            <a:off x="333449" y="1639054"/>
            <a:ext cx="4621778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1400" dirty="0" smtClean="0">
                <a:latin typeface="Arial" charset="0"/>
              </a:rPr>
              <a:t>29 </a:t>
            </a:r>
            <a:r>
              <a:rPr lang="en-GB" altLang="en-US" sz="1400" dirty="0" err="1" smtClean="0">
                <a:latin typeface="Arial" charset="0"/>
              </a:rPr>
              <a:t>segnali</a:t>
            </a:r>
            <a:r>
              <a:rPr lang="en-GB" altLang="en-US" sz="1400" dirty="0">
                <a:latin typeface="Arial" charset="0"/>
              </a:rPr>
              <a:t> </a:t>
            </a:r>
            <a:r>
              <a:rPr lang="en-GB" altLang="en-US" sz="1400" dirty="0" smtClean="0">
                <a:latin typeface="Arial" charset="0"/>
              </a:rPr>
              <a:t>in 5 </a:t>
            </a:r>
            <a:r>
              <a:rPr lang="en-GB" altLang="en-US" sz="1400" dirty="0" err="1" smtClean="0">
                <a:latin typeface="Arial" charset="0"/>
              </a:rPr>
              <a:t>gruppi</a:t>
            </a:r>
            <a:r>
              <a:rPr lang="en-GB" altLang="en-US" sz="1400" dirty="0" smtClean="0">
                <a:latin typeface="Arial" charset="0"/>
              </a:rPr>
              <a:t> </a:t>
            </a:r>
            <a:r>
              <a:rPr lang="en-GB" altLang="en-US" sz="1400" dirty="0" err="1" smtClean="0">
                <a:latin typeface="Arial" charset="0"/>
              </a:rPr>
              <a:t>funzionali</a:t>
            </a:r>
            <a:r>
              <a:rPr lang="en-GB" altLang="en-US" sz="1400" dirty="0" smtClean="0">
                <a:latin typeface="Arial" charset="0"/>
              </a:rPr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err="1" smtClean="0">
                <a:latin typeface="Arial" charset="0"/>
              </a:rPr>
              <a:t>Controllo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scrittura</a:t>
            </a:r>
            <a:r>
              <a:rPr lang="en-GB" sz="1400" dirty="0" smtClean="0">
                <a:latin typeface="Arial" charset="0"/>
              </a:rPr>
              <a:t> dal bus C </a:t>
            </a:r>
            <a:r>
              <a:rPr lang="en-GB" sz="1400" dirty="0" err="1" smtClean="0">
                <a:latin typeface="Arial" charset="0"/>
              </a:rPr>
              <a:t>nei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registri</a:t>
            </a:r>
            <a:r>
              <a:rPr lang="en-GB" sz="1400" dirty="0" smtClean="0">
                <a:latin typeface="Arial" charset="0"/>
              </a:rPr>
              <a:t>: 9 </a:t>
            </a:r>
            <a:r>
              <a:rPr lang="en-GB" sz="1400" dirty="0" err="1" smtClean="0">
                <a:latin typeface="Arial" charset="0"/>
              </a:rPr>
              <a:t>segnali</a:t>
            </a:r>
            <a:endParaRPr lang="en-GB" sz="1400" dirty="0" smtClean="0">
              <a:latin typeface="Arial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err="1" smtClean="0">
                <a:latin typeface="Arial" charset="0"/>
              </a:rPr>
              <a:t>Controllo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scrittura</a:t>
            </a:r>
            <a:r>
              <a:rPr lang="en-GB" sz="1400" dirty="0" smtClean="0">
                <a:latin typeface="Arial" charset="0"/>
              </a:rPr>
              <a:t> bus B per ALU: 9 </a:t>
            </a:r>
            <a:r>
              <a:rPr lang="en-GB" sz="1400" dirty="0" err="1" smtClean="0">
                <a:latin typeface="Arial" charset="0"/>
              </a:rPr>
              <a:t>segnali</a:t>
            </a:r>
            <a:endParaRPr lang="en-GB" sz="1400" dirty="0" smtClean="0">
              <a:latin typeface="Arial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smtClean="0">
                <a:latin typeface="Arial" charset="0"/>
              </a:rPr>
              <a:t>8 </a:t>
            </a:r>
            <a:r>
              <a:rPr lang="en-GB" sz="1400" dirty="0" err="1" smtClean="0">
                <a:latin typeface="Arial" charset="0"/>
              </a:rPr>
              <a:t>Segnali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controllo</a:t>
            </a:r>
            <a:r>
              <a:rPr lang="en-GB" sz="1400" dirty="0" smtClean="0">
                <a:latin typeface="Arial" charset="0"/>
              </a:rPr>
              <a:t> ALU e shift register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smtClean="0">
                <a:latin typeface="Arial" charset="0"/>
              </a:rPr>
              <a:t>2 </a:t>
            </a:r>
            <a:r>
              <a:rPr lang="en-GB" sz="1400" dirty="0" err="1" smtClean="0">
                <a:latin typeface="Arial" charset="0"/>
              </a:rPr>
              <a:t>segnali</a:t>
            </a:r>
            <a:r>
              <a:rPr lang="en-GB" sz="1400" dirty="0" smtClean="0">
                <a:latin typeface="Arial" charset="0"/>
              </a:rPr>
              <a:t> per  la </a:t>
            </a:r>
            <a:r>
              <a:rPr lang="en-GB" sz="1400" dirty="0" err="1" smtClean="0">
                <a:latin typeface="Arial" charset="0"/>
              </a:rPr>
              <a:t>memoria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lettura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scrittura</a:t>
            </a:r>
            <a:r>
              <a:rPr lang="en-GB" sz="1400" dirty="0" smtClean="0">
                <a:latin typeface="Arial" charset="0"/>
              </a:rPr>
              <a:t> MAR/MDR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smtClean="0">
                <a:latin typeface="Arial" charset="0"/>
              </a:rPr>
              <a:t>1 </a:t>
            </a:r>
            <a:r>
              <a:rPr lang="en-GB" sz="1400" dirty="0" err="1" smtClean="0">
                <a:latin typeface="Arial" charset="0"/>
              </a:rPr>
              <a:t>segnale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prelievo</a:t>
            </a:r>
            <a:r>
              <a:rPr lang="en-GB" sz="1400" dirty="0" smtClean="0">
                <a:latin typeface="Arial" charset="0"/>
              </a:rPr>
              <a:t> da </a:t>
            </a:r>
            <a:r>
              <a:rPr lang="en-GB" sz="1400" dirty="0" err="1" smtClean="0">
                <a:latin typeface="Arial" charset="0"/>
              </a:rPr>
              <a:t>memoria</a:t>
            </a:r>
            <a:r>
              <a:rPr lang="en-GB" sz="1400" dirty="0" smtClean="0">
                <a:latin typeface="Arial" charset="0"/>
              </a:rPr>
              <a:t> PC/MBR</a:t>
            </a:r>
            <a:endParaRPr lang="en-US" sz="1400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6097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7621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9145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20669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22193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23717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5241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26765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28289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29813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31337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32861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34385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35909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37433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38957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>
            <a:off x="1555750" y="3779142"/>
            <a:ext cx="26035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</a:t>
            </a:r>
          </a:p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</a:t>
            </a:r>
          </a:p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</a:t>
            </a:r>
          </a:p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8</a:t>
            </a:r>
            <a:endParaRPr lang="it-IT" sz="9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1704975" y="3779142"/>
            <a:ext cx="266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S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R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1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3" name="Text Box 21"/>
          <p:cNvSpPr txBox="1">
            <a:spLocks noChangeArrowheads="1"/>
          </p:cNvSpPr>
          <p:nvPr/>
        </p:nvSpPr>
        <p:spPr bwMode="auto">
          <a:xfrm>
            <a:off x="1860550" y="3779142"/>
            <a:ext cx="2540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F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0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4" name="Text Box 22"/>
          <p:cNvSpPr txBox="1">
            <a:spLocks noChangeArrowheads="1"/>
          </p:cNvSpPr>
          <p:nvPr/>
        </p:nvSpPr>
        <p:spPr bwMode="auto">
          <a:xfrm>
            <a:off x="2012950" y="3779142"/>
            <a:ext cx="2540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F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1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5" name="Rectangle 23"/>
          <p:cNvSpPr>
            <a:spLocks noChangeArrowheads="1"/>
          </p:cNvSpPr>
          <p:nvPr/>
        </p:nvSpPr>
        <p:spPr bwMode="auto">
          <a:xfrm>
            <a:off x="1597025" y="3779142"/>
            <a:ext cx="304800" cy="6096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Rectangle 24"/>
          <p:cNvSpPr>
            <a:spLocks noChangeArrowheads="1"/>
          </p:cNvSpPr>
          <p:nvPr/>
        </p:nvSpPr>
        <p:spPr bwMode="auto">
          <a:xfrm>
            <a:off x="1905000" y="3779142"/>
            <a:ext cx="933450" cy="612775"/>
          </a:xfrm>
          <a:prstGeom prst="rect">
            <a:avLst/>
          </a:prstGeom>
          <a:noFill/>
          <a:ln w="9525">
            <a:solidFill>
              <a:srgbClr val="FF9900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Rectangle 25"/>
          <p:cNvSpPr>
            <a:spLocks noChangeArrowheads="1"/>
          </p:cNvSpPr>
          <p:nvPr/>
        </p:nvSpPr>
        <p:spPr bwMode="auto">
          <a:xfrm>
            <a:off x="40481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Rectangle 26"/>
          <p:cNvSpPr>
            <a:spLocks noChangeArrowheads="1"/>
          </p:cNvSpPr>
          <p:nvPr/>
        </p:nvSpPr>
        <p:spPr bwMode="auto">
          <a:xfrm>
            <a:off x="2844800" y="3766442"/>
            <a:ext cx="1365250" cy="635000"/>
          </a:xfrm>
          <a:prstGeom prst="rect">
            <a:avLst/>
          </a:prstGeom>
          <a:noFill/>
          <a:ln w="9525">
            <a:solidFill>
              <a:srgbClr val="FF33CC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Rectangle 27"/>
          <p:cNvSpPr>
            <a:spLocks noChangeArrowheads="1"/>
          </p:cNvSpPr>
          <p:nvPr/>
        </p:nvSpPr>
        <p:spPr bwMode="auto">
          <a:xfrm>
            <a:off x="46799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Rectangle 28"/>
          <p:cNvSpPr>
            <a:spLocks noChangeArrowheads="1"/>
          </p:cNvSpPr>
          <p:nvPr/>
        </p:nvSpPr>
        <p:spPr bwMode="auto">
          <a:xfrm>
            <a:off x="48323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Rectangle 29"/>
          <p:cNvSpPr>
            <a:spLocks noChangeArrowheads="1"/>
          </p:cNvSpPr>
          <p:nvPr/>
        </p:nvSpPr>
        <p:spPr bwMode="auto">
          <a:xfrm>
            <a:off x="49847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Rectangle 30"/>
          <p:cNvSpPr>
            <a:spLocks noChangeArrowheads="1"/>
          </p:cNvSpPr>
          <p:nvPr/>
        </p:nvSpPr>
        <p:spPr bwMode="auto">
          <a:xfrm>
            <a:off x="51371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" name="Rectangle 31"/>
          <p:cNvSpPr>
            <a:spLocks noChangeArrowheads="1"/>
          </p:cNvSpPr>
          <p:nvPr/>
        </p:nvSpPr>
        <p:spPr bwMode="auto">
          <a:xfrm>
            <a:off x="52895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Rectangle 32"/>
          <p:cNvSpPr>
            <a:spLocks noChangeArrowheads="1"/>
          </p:cNvSpPr>
          <p:nvPr/>
        </p:nvSpPr>
        <p:spPr bwMode="auto">
          <a:xfrm>
            <a:off x="54419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Rectangle 33"/>
          <p:cNvSpPr>
            <a:spLocks noChangeArrowheads="1"/>
          </p:cNvSpPr>
          <p:nvPr/>
        </p:nvSpPr>
        <p:spPr bwMode="auto">
          <a:xfrm>
            <a:off x="55943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Rectangle 34"/>
          <p:cNvSpPr>
            <a:spLocks noChangeArrowheads="1"/>
          </p:cNvSpPr>
          <p:nvPr/>
        </p:nvSpPr>
        <p:spPr bwMode="auto">
          <a:xfrm>
            <a:off x="57467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Rectangle 35"/>
          <p:cNvSpPr>
            <a:spLocks noChangeArrowheads="1"/>
          </p:cNvSpPr>
          <p:nvPr/>
        </p:nvSpPr>
        <p:spPr bwMode="auto">
          <a:xfrm>
            <a:off x="58991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Rectangle 36"/>
          <p:cNvSpPr>
            <a:spLocks noChangeArrowheads="1"/>
          </p:cNvSpPr>
          <p:nvPr/>
        </p:nvSpPr>
        <p:spPr bwMode="auto">
          <a:xfrm>
            <a:off x="4679950" y="3779142"/>
            <a:ext cx="1371600" cy="609600"/>
          </a:xfrm>
          <a:prstGeom prst="rect">
            <a:avLst/>
          </a:prstGeom>
          <a:noFill/>
          <a:ln w="9525">
            <a:solidFill>
              <a:srgbClr val="33CCFF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Rectangle 37"/>
          <p:cNvSpPr>
            <a:spLocks noChangeArrowheads="1"/>
          </p:cNvSpPr>
          <p:nvPr/>
        </p:nvSpPr>
        <p:spPr bwMode="auto">
          <a:xfrm>
            <a:off x="42100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Rectangle 38"/>
          <p:cNvSpPr>
            <a:spLocks noChangeArrowheads="1"/>
          </p:cNvSpPr>
          <p:nvPr/>
        </p:nvSpPr>
        <p:spPr bwMode="auto">
          <a:xfrm>
            <a:off x="43624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45148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Rectangle 40"/>
          <p:cNvSpPr>
            <a:spLocks noChangeArrowheads="1"/>
          </p:cNvSpPr>
          <p:nvPr/>
        </p:nvSpPr>
        <p:spPr bwMode="auto">
          <a:xfrm>
            <a:off x="4210050" y="3779142"/>
            <a:ext cx="457200" cy="609600"/>
          </a:xfrm>
          <a:prstGeom prst="rect">
            <a:avLst/>
          </a:prstGeom>
          <a:noFill/>
          <a:ln w="9525">
            <a:solidFill>
              <a:srgbClr val="FFFF00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3" name="Text Box 41"/>
          <p:cNvSpPr txBox="1">
            <a:spLocks noChangeArrowheads="1"/>
          </p:cNvSpPr>
          <p:nvPr/>
        </p:nvSpPr>
        <p:spPr bwMode="auto">
          <a:xfrm>
            <a:off x="2171700" y="3779142"/>
            <a:ext cx="26670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</a:p>
        </p:txBody>
      </p:sp>
      <p:sp>
        <p:nvSpPr>
          <p:cNvPr id="44" name="Text Box 42"/>
          <p:cNvSpPr txBox="1">
            <a:spLocks noChangeArrowheads="1"/>
          </p:cNvSpPr>
          <p:nvPr/>
        </p:nvSpPr>
        <p:spPr bwMode="auto">
          <a:xfrm>
            <a:off x="2622550" y="3779142"/>
            <a:ext cx="26670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C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5" name="Text Box 43"/>
          <p:cNvSpPr txBox="1">
            <a:spLocks noChangeArrowheads="1"/>
          </p:cNvSpPr>
          <p:nvPr/>
        </p:nvSpPr>
        <p:spPr bwMode="auto">
          <a:xfrm>
            <a:off x="4152900" y="3728342"/>
            <a:ext cx="279400" cy="703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W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R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T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  <a:endParaRPr lang="it-IT" sz="8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6" name="Text Box 44"/>
          <p:cNvSpPr txBox="1">
            <a:spLocks noChangeArrowheads="1"/>
          </p:cNvSpPr>
          <p:nvPr/>
        </p:nvSpPr>
        <p:spPr bwMode="auto">
          <a:xfrm>
            <a:off x="2463800" y="3779142"/>
            <a:ext cx="266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V</a:t>
            </a:r>
          </a:p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  <a:endParaRPr lang="it-IT" sz="90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7" name="Text Box 45"/>
          <p:cNvSpPr txBox="1">
            <a:spLocks noChangeArrowheads="1"/>
          </p:cNvSpPr>
          <p:nvPr/>
        </p:nvSpPr>
        <p:spPr bwMode="auto">
          <a:xfrm>
            <a:off x="2324100" y="3779142"/>
            <a:ext cx="26670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</a:p>
        </p:txBody>
      </p:sp>
      <p:sp>
        <p:nvSpPr>
          <p:cNvPr id="48" name="Text Box 46"/>
          <p:cNvSpPr txBox="1">
            <a:spLocks noChangeArrowheads="1"/>
          </p:cNvSpPr>
          <p:nvPr/>
        </p:nvSpPr>
        <p:spPr bwMode="auto">
          <a:xfrm>
            <a:off x="4311650" y="3753742"/>
            <a:ext cx="266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R</a:t>
            </a:r>
            <a:b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  <a:b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  <a:b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D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9" name="Text Box 47"/>
          <p:cNvSpPr txBox="1">
            <a:spLocks noChangeArrowheads="1"/>
          </p:cNvSpPr>
          <p:nvPr/>
        </p:nvSpPr>
        <p:spPr bwMode="auto">
          <a:xfrm>
            <a:off x="4456113" y="3741042"/>
            <a:ext cx="257175" cy="703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F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T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C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H</a:t>
            </a:r>
            <a:endParaRPr lang="it-IT" sz="8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0" name="Text Box 48"/>
          <p:cNvSpPr txBox="1">
            <a:spLocks noChangeArrowheads="1"/>
          </p:cNvSpPr>
          <p:nvPr/>
        </p:nvSpPr>
        <p:spPr bwMode="auto">
          <a:xfrm>
            <a:off x="2830513" y="3393380"/>
            <a:ext cx="14938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Registri: Input Enable</a:t>
            </a:r>
          </a:p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(da bus C)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1" name="Text Box 49"/>
          <p:cNvSpPr txBox="1">
            <a:spLocks noChangeArrowheads="1"/>
          </p:cNvSpPr>
          <p:nvPr/>
        </p:nvSpPr>
        <p:spPr bwMode="auto">
          <a:xfrm>
            <a:off x="4679950" y="3393380"/>
            <a:ext cx="16002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Registri: Output Enable</a:t>
            </a:r>
          </a:p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(verso bus B)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2" name="Text Box 64"/>
          <p:cNvSpPr txBox="1">
            <a:spLocks noChangeArrowheads="1"/>
          </p:cNvSpPr>
          <p:nvPr/>
        </p:nvSpPr>
        <p:spPr bwMode="auto">
          <a:xfrm>
            <a:off x="4222750" y="3393380"/>
            <a:ext cx="47307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Mem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3" name="Text Box 65"/>
          <p:cNvSpPr txBox="1">
            <a:spLocks noChangeArrowheads="1"/>
          </p:cNvSpPr>
          <p:nvPr/>
        </p:nvSpPr>
        <p:spPr bwMode="auto">
          <a:xfrm>
            <a:off x="2165350" y="3393380"/>
            <a:ext cx="446088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ALU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4" name="Text Box 66"/>
          <p:cNvSpPr txBox="1">
            <a:spLocks noChangeArrowheads="1"/>
          </p:cNvSpPr>
          <p:nvPr/>
        </p:nvSpPr>
        <p:spPr bwMode="auto">
          <a:xfrm>
            <a:off x="1412875" y="3393380"/>
            <a:ext cx="585788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Shifter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788" y="4401442"/>
            <a:ext cx="4477873" cy="1448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5" name="Rettangolo 54"/>
          <p:cNvSpPr/>
          <p:nvPr/>
        </p:nvSpPr>
        <p:spPr>
          <a:xfrm>
            <a:off x="5899150" y="4643515"/>
            <a:ext cx="34950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itchFamily="34" charset="0"/>
              <a:buChar char="•"/>
            </a:pPr>
            <a:r>
              <a:rPr lang="en-GB" altLang="en-US" sz="1400" dirty="0" smtClean="0">
                <a:latin typeface="Arial" charset="0"/>
              </a:rPr>
              <a:t>Un solo </a:t>
            </a:r>
            <a:r>
              <a:rPr lang="en-GB" altLang="en-US" sz="1400" dirty="0" err="1" smtClean="0">
                <a:latin typeface="Arial" charset="0"/>
              </a:rPr>
              <a:t>registo</a:t>
            </a:r>
            <a:r>
              <a:rPr lang="en-GB" altLang="en-US" sz="1400" dirty="0" smtClean="0">
                <a:latin typeface="Arial" charset="0"/>
              </a:rPr>
              <a:t> per Bus B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GB" altLang="en-US" sz="1400" dirty="0" smtClean="0">
                <a:latin typeface="Arial" charset="0"/>
              </a:rPr>
              <a:t>9 </a:t>
            </a:r>
            <a:r>
              <a:rPr lang="en-GB" altLang="en-US" sz="1400" dirty="0" err="1" smtClean="0">
                <a:latin typeface="Arial" charset="0"/>
              </a:rPr>
              <a:t>registri</a:t>
            </a:r>
            <a:r>
              <a:rPr lang="en-GB" altLang="en-US" sz="1400" dirty="0" smtClean="0">
                <a:latin typeface="Arial" charset="0"/>
              </a:rPr>
              <a:t> </a:t>
            </a:r>
            <a:r>
              <a:rPr lang="en-GB" altLang="en-US" sz="1400" dirty="0" err="1" smtClean="0">
                <a:latin typeface="Arial" charset="0"/>
              </a:rPr>
              <a:t>piu</a:t>
            </a:r>
            <a:r>
              <a:rPr lang="en-GB" altLang="en-US" sz="1400" dirty="0" smtClean="0">
                <a:latin typeface="Arial" charset="0"/>
              </a:rPr>
              <a:t> MBR con e </a:t>
            </a:r>
            <a:r>
              <a:rPr lang="en-GB" altLang="en-US" sz="1400" dirty="0" err="1" smtClean="0">
                <a:latin typeface="Arial" charset="0"/>
              </a:rPr>
              <a:t>senza</a:t>
            </a:r>
            <a:r>
              <a:rPr lang="en-GB" altLang="en-US" sz="1400" dirty="0" smtClean="0">
                <a:latin typeface="Arial" charset="0"/>
              </a:rPr>
              <a:t> segno</a:t>
            </a:r>
          </a:p>
          <a:p>
            <a:r>
              <a:rPr lang="en-GB" sz="1400" dirty="0" err="1" smtClean="0">
                <a:latin typeface="Arial" charset="0"/>
              </a:rPr>
              <a:t>Codifichiamo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su</a:t>
            </a:r>
            <a:r>
              <a:rPr lang="en-GB" sz="1400" dirty="0" smtClean="0">
                <a:latin typeface="Arial" charset="0"/>
              </a:rPr>
              <a:t> 4 bit:</a:t>
            </a:r>
          </a:p>
          <a:p>
            <a:r>
              <a:rPr lang="en-GB" sz="1400" dirty="0" err="1" smtClean="0">
                <a:latin typeface="Arial" charset="0"/>
              </a:rPr>
              <a:t>Segnali</a:t>
            </a:r>
            <a:r>
              <a:rPr lang="en-GB" sz="1400" dirty="0" smtClean="0">
                <a:latin typeface="Arial" charset="0"/>
              </a:rPr>
              <a:t> di controllo:29-5 = 24</a:t>
            </a:r>
            <a:endParaRPr lang="en-US" sz="1400" dirty="0"/>
          </a:p>
        </p:txBody>
      </p:sp>
      <p:pic>
        <p:nvPicPr>
          <p:cNvPr id="56" name="Audio 5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47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912"/>
    </mc:Choice>
    <mc:Fallback>
      <p:transition spd="slow" advTm="98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8|28|54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5.5|34.4|15.9|6.8|8.9|25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2|3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81.3|3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9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5|36.9|44.7"/>
</p:tagLst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4304</TotalTime>
  <Words>1111</Words>
  <Application>Microsoft Office PowerPoint</Application>
  <PresentationFormat>Presentazione su schermo (4:3)</PresentationFormat>
  <Paragraphs>234</Paragraphs>
  <Slides>14</Slides>
  <Notes>0</Notes>
  <HiddenSlides>0</HiddenSlides>
  <MMClips>14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Server OLE incorporati</vt:lpstr>
      </vt:variant>
      <vt:variant>
        <vt:i4>2</vt:i4>
      </vt:variant>
      <vt:variant>
        <vt:lpstr>Titoli diapositive</vt:lpstr>
      </vt:variant>
      <vt:variant>
        <vt:i4>14</vt:i4>
      </vt:variant>
    </vt:vector>
  </HeadingPairs>
  <TitlesOfParts>
    <vt:vector size="17" baseType="lpstr">
      <vt:lpstr>Tema di Office</vt:lpstr>
      <vt:lpstr>Immagine bitmap</vt:lpstr>
      <vt:lpstr>PBrush</vt:lpstr>
      <vt:lpstr>CORSO DI ARCHITETTURA DEGLI ELABORATORI II A.A. 2019-2020</vt:lpstr>
      <vt:lpstr>Presentazione standard di PowerPoint</vt:lpstr>
      <vt:lpstr>Il cammino dei dati e il ciclo di clock</vt:lpstr>
      <vt:lpstr>Presentazione standard di PowerPoint</vt:lpstr>
      <vt:lpstr>L’interazione con la memoria</vt:lpstr>
      <vt:lpstr>L’interazione tra Cammino dei dati e Controllo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roberta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roberta dri</dc:creator>
  <cp:lastModifiedBy>AlienwareSLY</cp:lastModifiedBy>
  <cp:revision>122</cp:revision>
  <dcterms:created xsi:type="dcterms:W3CDTF">2012-10-05T07:46:48Z</dcterms:created>
  <dcterms:modified xsi:type="dcterms:W3CDTF">2020-03-18T19:03:07Z</dcterms:modified>
</cp:coreProperties>
</file>